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
  </p:notesMasterIdLst>
  <p:handoutMasterIdLst>
    <p:handoutMasterId r:id="rId14"/>
  </p:handoutMasterIdLst>
  <p:sldIdLst>
    <p:sldId id="256" r:id="rId2"/>
    <p:sldId id="297" r:id="rId3"/>
    <p:sldId id="257" r:id="rId4"/>
    <p:sldId id="293" r:id="rId5"/>
    <p:sldId id="294" r:id="rId6"/>
    <p:sldId id="295" r:id="rId7"/>
    <p:sldId id="298" r:id="rId8"/>
    <p:sldId id="292" r:id="rId9"/>
    <p:sldId id="289" r:id="rId10"/>
    <p:sldId id="291" r:id="rId11"/>
    <p:sldId id="259" r:id="rId1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CC"/>
    <a:srgbClr val="961512"/>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00" autoAdjust="0"/>
    <p:restoredTop sz="94434" autoAdjust="0"/>
  </p:normalViewPr>
  <p:slideViewPr>
    <p:cSldViewPr>
      <p:cViewPr>
        <p:scale>
          <a:sx n="100" d="100"/>
          <a:sy n="100" d="100"/>
        </p:scale>
        <p:origin x="-41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6" d="100"/>
          <a:sy n="16" d="100"/>
        </p:scale>
        <p:origin x="-2196" y="-11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5E19F21-C876-461D-8255-3C6DCAD711A2}" type="datetimeFigureOut">
              <a:rPr lang="es-ES" smtClean="0"/>
              <a:pPr/>
              <a:t>24/07/2012</a:t>
            </a:fld>
            <a:endParaRPr lang="es-ES" dirty="0"/>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4367F34-B6FB-47CA-99D2-C5ABAE803ABA}" type="slidenum">
              <a:rPr lang="es-ES" smtClean="0"/>
              <a:pPr/>
              <a:t>‹Nº›</a:t>
            </a:fld>
            <a:endParaRPr lang="es-E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EF5C55-5D6A-490A-9D45-52775B148F91}" type="datetimeFigureOut">
              <a:rPr lang="es-ES" smtClean="0"/>
              <a:pPr/>
              <a:t>24/07/2012</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9F8118-0982-4FB9-A860-36DB03B6E0B2}" type="slidenum">
              <a:rPr lang="es-ES" smtClean="0"/>
              <a:pPr/>
              <a:t>‹Nº›</a:t>
            </a:fld>
            <a:endParaRPr lang="es-E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09F8118-0982-4FB9-A860-36DB03B6E0B2}" type="slidenum">
              <a:rPr lang="es-ES" smtClean="0"/>
              <a:pPr/>
              <a:t>1</a:t>
            </a:fld>
            <a:endParaRPr lang="es-E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09F8118-0982-4FB9-A860-36DB03B6E0B2}" type="slidenum">
              <a:rPr lang="es-ES" smtClean="0"/>
              <a:pPr/>
              <a:t>2</a:t>
            </a:fld>
            <a:endParaRPr lang="es-E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09F8118-0982-4FB9-A860-36DB03B6E0B2}" type="slidenum">
              <a:rPr lang="es-ES" smtClean="0"/>
              <a:pPr/>
              <a:t>3</a:t>
            </a:fld>
            <a:endParaRPr lang="es-E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09F8118-0982-4FB9-A860-36DB03B6E0B2}" type="slidenum">
              <a:rPr lang="es-ES" smtClean="0"/>
              <a:pPr/>
              <a:t>4</a:t>
            </a:fld>
            <a:endParaRPr lang="es-E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09F8118-0982-4FB9-A860-36DB03B6E0B2}" type="slidenum">
              <a:rPr lang="es-ES" smtClean="0"/>
              <a:pPr/>
              <a:t>5</a:t>
            </a:fld>
            <a:endParaRPr lang="es-E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09F8118-0982-4FB9-A860-36DB03B6E0B2}" type="slidenum">
              <a:rPr lang="es-ES" smtClean="0"/>
              <a:pPr/>
              <a:t>6</a:t>
            </a:fld>
            <a:endParaRPr lang="es-E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09F8118-0982-4FB9-A860-36DB03B6E0B2}" type="slidenum">
              <a:rPr lang="es-ES" smtClean="0"/>
              <a:pPr/>
              <a:t>7</a:t>
            </a:fld>
            <a:endParaRPr lang="es-E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09F8118-0982-4FB9-A860-36DB03B6E0B2}" type="slidenum">
              <a:rPr lang="es-ES" smtClean="0"/>
              <a:pPr/>
              <a:t>8</a:t>
            </a:fld>
            <a:endParaRPr lang="es-E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09F8118-0982-4FB9-A860-36DB03B6E0B2}" type="slidenum">
              <a:rPr lang="es-ES" smtClean="0"/>
              <a:pPr/>
              <a:t>9</a:t>
            </a:fld>
            <a:endParaRPr lang="es-E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09F8118-0982-4FB9-A860-36DB03B6E0B2}" type="slidenum">
              <a:rPr lang="es-ES" smtClean="0"/>
              <a:pPr/>
              <a:t>10</a:t>
            </a:fld>
            <a:endParaRPr lang="es-E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509F8118-0982-4FB9-A860-36DB03B6E0B2}" type="slidenum">
              <a:rPr lang="es-ES" smtClean="0"/>
              <a:pPr/>
              <a:t>11</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432560" y="359898"/>
            <a:ext cx="7406640" cy="1472184"/>
          </a:xfrm>
        </p:spPr>
        <p:txBody>
          <a:bodyPr anchor="b"/>
          <a:lstStyle>
            <a:lvl1pPr algn="l">
              <a:defRPr/>
            </a:lvl1pPr>
            <a:extLst/>
          </a:lstStyle>
          <a:p>
            <a:r>
              <a:rPr kumimoji="0" lang="es-ES" smtClean="0"/>
              <a:t>Haga clic para modificar el estilo de título del patrón</a:t>
            </a:r>
            <a:endParaRPr kumimoji="0"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7" name="6 Marcador de fecha"/>
          <p:cNvSpPr>
            <a:spLocks noGrp="1"/>
          </p:cNvSpPr>
          <p:nvPr>
            <p:ph type="dt" sz="half" idx="10"/>
          </p:nvPr>
        </p:nvSpPr>
        <p:spPr/>
        <p:txBody>
          <a:bodyPr/>
          <a:lstStyle>
            <a:extLst/>
          </a:lstStyle>
          <a:p>
            <a:fld id="{D8734F33-84C1-4DAA-9603-28D5210ED95D}" type="datetimeFigureOut">
              <a:rPr lang="es-ES" smtClean="0"/>
              <a:pPr/>
              <a:t>24/07/2012</a:t>
            </a:fld>
            <a:endParaRPr lang="es-ES" dirty="0"/>
          </a:p>
        </p:txBody>
      </p:sp>
      <p:sp>
        <p:nvSpPr>
          <p:cNvPr id="20" name="19 Marcador de pie de página"/>
          <p:cNvSpPr>
            <a:spLocks noGrp="1"/>
          </p:cNvSpPr>
          <p:nvPr>
            <p:ph type="ftr" sz="quarter" idx="11"/>
          </p:nvPr>
        </p:nvSpPr>
        <p:spPr/>
        <p:txBody>
          <a:bodyPr/>
          <a:lstStyle>
            <a:extLst/>
          </a:lstStyle>
          <a:p>
            <a:endParaRPr lang="es-ES" dirty="0"/>
          </a:p>
        </p:txBody>
      </p:sp>
      <p:sp>
        <p:nvSpPr>
          <p:cNvPr id="10" name="9 Marcador de número de diapositiva"/>
          <p:cNvSpPr>
            <a:spLocks noGrp="1"/>
          </p:cNvSpPr>
          <p:nvPr>
            <p:ph type="sldNum" sz="quarter" idx="12"/>
          </p:nvPr>
        </p:nvSpPr>
        <p:spPr/>
        <p:txBody>
          <a:bodyPr/>
          <a:lstStyle>
            <a:extLst/>
          </a:lstStyle>
          <a:p>
            <a:fld id="{8EDC7450-685A-4B95-9627-827545F734FD}" type="slidenum">
              <a:rPr lang="es-ES" smtClean="0"/>
              <a:pPr/>
              <a:t>‹Nº›</a:t>
            </a:fld>
            <a:endParaRPr lang="es-ES" dirty="0"/>
          </a:p>
        </p:txBody>
      </p:sp>
      <p:sp>
        <p:nvSpPr>
          <p:cNvPr id="8"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8 Elipse"/>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D8734F33-84C1-4DAA-9603-28D5210ED95D}" type="datetimeFigureOut">
              <a:rPr lang="es-ES" smtClean="0"/>
              <a:pPr/>
              <a:t>24/07/2012</a:t>
            </a:fld>
            <a:endParaRPr lang="es-ES" dirty="0"/>
          </a:p>
        </p:txBody>
      </p:sp>
      <p:sp>
        <p:nvSpPr>
          <p:cNvPr id="5" name="4 Marcador de pie de página"/>
          <p:cNvSpPr>
            <a:spLocks noGrp="1"/>
          </p:cNvSpPr>
          <p:nvPr>
            <p:ph type="ftr" sz="quarter" idx="11"/>
          </p:nvPr>
        </p:nvSpPr>
        <p:spPr/>
        <p:txBody>
          <a:bodyPr/>
          <a:lstStyle>
            <a:extLst/>
          </a:lstStyle>
          <a:p>
            <a:endParaRPr lang="es-ES" dirty="0"/>
          </a:p>
        </p:txBody>
      </p:sp>
      <p:sp>
        <p:nvSpPr>
          <p:cNvPr id="6" name="5 Marcador de número de diapositiva"/>
          <p:cNvSpPr>
            <a:spLocks noGrp="1"/>
          </p:cNvSpPr>
          <p:nvPr>
            <p:ph type="sldNum" sz="quarter" idx="12"/>
          </p:nvPr>
        </p:nvSpPr>
        <p:spPr/>
        <p:txBody>
          <a:bodyPr/>
          <a:lstStyle>
            <a:extLst/>
          </a:lstStyle>
          <a:p>
            <a:fld id="{8EDC7450-685A-4B95-9627-827545F734FD}" type="slidenum">
              <a:rPr lang="es-ES" smtClean="0"/>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D8734F33-84C1-4DAA-9603-28D5210ED95D}" type="datetimeFigureOut">
              <a:rPr lang="es-ES" smtClean="0"/>
              <a:pPr/>
              <a:t>24/07/2012</a:t>
            </a:fld>
            <a:endParaRPr lang="es-ES" dirty="0"/>
          </a:p>
        </p:txBody>
      </p:sp>
      <p:sp>
        <p:nvSpPr>
          <p:cNvPr id="5" name="4 Marcador de pie de página"/>
          <p:cNvSpPr>
            <a:spLocks noGrp="1"/>
          </p:cNvSpPr>
          <p:nvPr>
            <p:ph type="ftr" sz="quarter" idx="11"/>
          </p:nvPr>
        </p:nvSpPr>
        <p:spPr/>
        <p:txBody>
          <a:bodyPr/>
          <a:lstStyle>
            <a:extLst/>
          </a:lstStyle>
          <a:p>
            <a:endParaRPr lang="es-ES" dirty="0"/>
          </a:p>
        </p:txBody>
      </p:sp>
      <p:sp>
        <p:nvSpPr>
          <p:cNvPr id="6" name="5 Marcador de número de diapositiva"/>
          <p:cNvSpPr>
            <a:spLocks noGrp="1"/>
          </p:cNvSpPr>
          <p:nvPr>
            <p:ph type="sldNum" sz="quarter" idx="12"/>
          </p:nvPr>
        </p:nvSpPr>
        <p:spPr/>
        <p:txBody>
          <a:bodyPr/>
          <a:lstStyle>
            <a:extLst/>
          </a:lstStyle>
          <a:p>
            <a:fld id="{8EDC7450-685A-4B95-9627-827545F734FD}" type="slidenum">
              <a:rPr lang="es-ES" smtClean="0"/>
              <a:pPr/>
              <a:t>‹Nº›</a:t>
            </a:fld>
            <a:endParaRPr lang="es-ES" dirty="0"/>
          </a:p>
        </p:txBody>
      </p:sp>
      <p:sp>
        <p:nvSpPr>
          <p:cNvPr id="10" name="9 Rectángulo"/>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8 Elipse"/>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D8734F33-84C1-4DAA-9603-28D5210ED95D}" type="datetimeFigureOut">
              <a:rPr lang="es-ES" smtClean="0"/>
              <a:pPr/>
              <a:t>24/07/2012</a:t>
            </a:fld>
            <a:endParaRPr lang="es-ES" dirty="0"/>
          </a:p>
        </p:txBody>
      </p:sp>
      <p:sp>
        <p:nvSpPr>
          <p:cNvPr id="6" name="5 Marcador de pie de página"/>
          <p:cNvSpPr>
            <a:spLocks noGrp="1"/>
          </p:cNvSpPr>
          <p:nvPr>
            <p:ph type="ftr" sz="quarter" idx="11"/>
          </p:nvPr>
        </p:nvSpPr>
        <p:spPr/>
        <p:txBody>
          <a:bodyPr/>
          <a:lstStyle>
            <a:extLst/>
          </a:lstStyle>
          <a:p>
            <a:endParaRPr lang="es-ES" dirty="0"/>
          </a:p>
        </p:txBody>
      </p:sp>
      <p:sp>
        <p:nvSpPr>
          <p:cNvPr id="7" name="6 Marcador de número de diapositiva"/>
          <p:cNvSpPr>
            <a:spLocks noGrp="1"/>
          </p:cNvSpPr>
          <p:nvPr>
            <p:ph type="sldNum" sz="quarter" idx="12"/>
          </p:nvPr>
        </p:nvSpPr>
        <p:spPr/>
        <p:txBody>
          <a:bodyPr/>
          <a:lstStyle>
            <a:extLst/>
          </a:lstStyle>
          <a:p>
            <a:fld id="{8EDC7450-685A-4B95-9627-827545F734FD}" type="slidenum">
              <a:rPr lang="es-ES" smtClean="0"/>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D8734F33-84C1-4DAA-9603-28D5210ED95D}" type="datetimeFigureOut">
              <a:rPr lang="es-ES" smtClean="0"/>
              <a:pPr/>
              <a:t>24/07/2012</a:t>
            </a:fld>
            <a:endParaRPr lang="es-ES" dirty="0"/>
          </a:p>
        </p:txBody>
      </p:sp>
      <p:sp>
        <p:nvSpPr>
          <p:cNvPr id="8" name="7 Marcador de pie de página"/>
          <p:cNvSpPr>
            <a:spLocks noGrp="1"/>
          </p:cNvSpPr>
          <p:nvPr>
            <p:ph type="ftr" sz="quarter" idx="11"/>
          </p:nvPr>
        </p:nvSpPr>
        <p:spPr/>
        <p:txBody>
          <a:bodyPr/>
          <a:lstStyle>
            <a:extLst/>
          </a:lstStyle>
          <a:p>
            <a:endParaRPr lang="es-ES" dirty="0"/>
          </a:p>
        </p:txBody>
      </p:sp>
      <p:sp>
        <p:nvSpPr>
          <p:cNvPr id="9" name="8 Marcador de número de diapositiva"/>
          <p:cNvSpPr>
            <a:spLocks noGrp="1"/>
          </p:cNvSpPr>
          <p:nvPr>
            <p:ph type="sldNum" sz="quarter" idx="12"/>
          </p:nvPr>
        </p:nvSpPr>
        <p:spPr/>
        <p:txBody>
          <a:bodyPr/>
          <a:lstStyle>
            <a:extLst/>
          </a:lstStyle>
          <a:p>
            <a:fld id="{8EDC7450-685A-4B95-9627-827545F734FD}" type="slidenum">
              <a:rPr lang="es-ES" smtClean="0"/>
              <a:pPr/>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nchor="ct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D8734F33-84C1-4DAA-9603-28D5210ED95D}" type="datetimeFigureOut">
              <a:rPr lang="es-ES" smtClean="0"/>
              <a:pPr/>
              <a:t>24/07/2012</a:t>
            </a:fld>
            <a:endParaRPr lang="es-ES" dirty="0"/>
          </a:p>
        </p:txBody>
      </p:sp>
      <p:sp>
        <p:nvSpPr>
          <p:cNvPr id="4" name="3 Marcador de pie de página"/>
          <p:cNvSpPr>
            <a:spLocks noGrp="1"/>
          </p:cNvSpPr>
          <p:nvPr>
            <p:ph type="ftr" sz="quarter" idx="11"/>
          </p:nvPr>
        </p:nvSpPr>
        <p:spPr/>
        <p:txBody>
          <a:bodyPr/>
          <a:lstStyle>
            <a:extLst/>
          </a:lstStyle>
          <a:p>
            <a:endParaRPr lang="es-ES" dirty="0"/>
          </a:p>
        </p:txBody>
      </p:sp>
      <p:sp>
        <p:nvSpPr>
          <p:cNvPr id="5" name="4 Marcador de número de diapositiva"/>
          <p:cNvSpPr>
            <a:spLocks noGrp="1"/>
          </p:cNvSpPr>
          <p:nvPr>
            <p:ph type="sldNum" sz="quarter" idx="12"/>
          </p:nvPr>
        </p:nvSpPr>
        <p:spPr/>
        <p:txBody>
          <a:bodyPr/>
          <a:lstStyle>
            <a:extLst/>
          </a:lstStyle>
          <a:p>
            <a:fld id="{8EDC7450-685A-4B95-9627-827545F734FD}" type="slidenum">
              <a:rPr lang="es-ES" smtClean="0"/>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1 Marcador de fecha"/>
          <p:cNvSpPr>
            <a:spLocks noGrp="1"/>
          </p:cNvSpPr>
          <p:nvPr>
            <p:ph type="dt" sz="half" idx="10"/>
          </p:nvPr>
        </p:nvSpPr>
        <p:spPr/>
        <p:txBody>
          <a:bodyPr/>
          <a:lstStyle>
            <a:extLst/>
          </a:lstStyle>
          <a:p>
            <a:fld id="{D8734F33-84C1-4DAA-9603-28D5210ED95D}" type="datetimeFigureOut">
              <a:rPr lang="es-ES" smtClean="0"/>
              <a:pPr/>
              <a:t>24/07/2012</a:t>
            </a:fld>
            <a:endParaRPr lang="es-ES" dirty="0"/>
          </a:p>
        </p:txBody>
      </p:sp>
      <p:sp>
        <p:nvSpPr>
          <p:cNvPr id="3" name="2 Marcador de pie de página"/>
          <p:cNvSpPr>
            <a:spLocks noGrp="1"/>
          </p:cNvSpPr>
          <p:nvPr>
            <p:ph type="ftr" sz="quarter" idx="11"/>
          </p:nvPr>
        </p:nvSpPr>
        <p:spPr/>
        <p:txBody>
          <a:bodyPr/>
          <a:lstStyle>
            <a:extLst/>
          </a:lstStyle>
          <a:p>
            <a:endParaRPr lang="es-ES" dirty="0"/>
          </a:p>
        </p:txBody>
      </p:sp>
      <p:sp>
        <p:nvSpPr>
          <p:cNvPr id="4" name="3 Marcador de número de diapositiva"/>
          <p:cNvSpPr>
            <a:spLocks noGrp="1"/>
          </p:cNvSpPr>
          <p:nvPr>
            <p:ph type="sldNum" sz="quarter" idx="12"/>
          </p:nvPr>
        </p:nvSpPr>
        <p:spPr/>
        <p:txBody>
          <a:bodyPr/>
          <a:lstStyle>
            <a:extLst/>
          </a:lstStyle>
          <a:p>
            <a:fld id="{8EDC7450-685A-4B95-9627-827545F734FD}" type="slidenum">
              <a:rPr lang="es-ES" smtClean="0"/>
              <a:pPr/>
              <a:t>‹Nº›</a:t>
            </a:fld>
            <a:endParaRPr lang="es-ES" dirty="0"/>
          </a:p>
        </p:txBody>
      </p:sp>
      <p:sp>
        <p:nvSpPr>
          <p:cNvPr id="6" name="5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D8734F33-84C1-4DAA-9603-28D5210ED95D}" type="datetimeFigureOut">
              <a:rPr lang="es-ES" smtClean="0"/>
              <a:pPr/>
              <a:t>24/07/2012</a:t>
            </a:fld>
            <a:endParaRPr lang="es-ES" dirty="0"/>
          </a:p>
        </p:txBody>
      </p:sp>
      <p:sp>
        <p:nvSpPr>
          <p:cNvPr id="6" name="5 Marcador de pie de página"/>
          <p:cNvSpPr>
            <a:spLocks noGrp="1"/>
          </p:cNvSpPr>
          <p:nvPr>
            <p:ph type="ftr" sz="quarter" idx="11"/>
          </p:nvPr>
        </p:nvSpPr>
        <p:spPr/>
        <p:txBody>
          <a:bodyPr/>
          <a:lstStyle>
            <a:extLst/>
          </a:lstStyle>
          <a:p>
            <a:endParaRPr lang="es-ES" dirty="0"/>
          </a:p>
        </p:txBody>
      </p:sp>
      <p:sp>
        <p:nvSpPr>
          <p:cNvPr id="7" name="6 Marcador de número de diapositiva"/>
          <p:cNvSpPr>
            <a:spLocks noGrp="1"/>
          </p:cNvSpPr>
          <p:nvPr>
            <p:ph type="sldNum" sz="quarter" idx="12"/>
          </p:nvPr>
        </p:nvSpPr>
        <p:spPr/>
        <p:txBody>
          <a:bodyPr/>
          <a:lstStyle>
            <a:extLst/>
          </a:lstStyle>
          <a:p>
            <a:fld id="{8EDC7450-685A-4B95-9627-827545F734FD}" type="slidenum">
              <a:rPr lang="es-ES" smtClean="0"/>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extLst/>
          </a:lstStyle>
          <a:p>
            <a:fld id="{D8734F33-84C1-4DAA-9603-28D5210ED95D}" type="datetimeFigureOut">
              <a:rPr lang="es-ES" smtClean="0"/>
              <a:pPr/>
              <a:t>24/07/2012</a:t>
            </a:fld>
            <a:endParaRPr lang="es-ES" dirty="0"/>
          </a:p>
        </p:txBody>
      </p:sp>
      <p:sp>
        <p:nvSpPr>
          <p:cNvPr id="6" name="5 Marcador de pie de página"/>
          <p:cNvSpPr>
            <a:spLocks noGrp="1"/>
          </p:cNvSpPr>
          <p:nvPr>
            <p:ph type="ftr" sz="quarter" idx="11"/>
          </p:nvPr>
        </p:nvSpPr>
        <p:spPr/>
        <p:txBody>
          <a:bodyPr/>
          <a:lstStyle>
            <a:extLst/>
          </a:lstStyle>
          <a:p>
            <a:endParaRPr lang="es-ES" dirty="0"/>
          </a:p>
        </p:txBody>
      </p:sp>
      <p:sp>
        <p:nvSpPr>
          <p:cNvPr id="7" name="6 Marcador de número de diapositiva"/>
          <p:cNvSpPr>
            <a:spLocks noGrp="1"/>
          </p:cNvSpPr>
          <p:nvPr>
            <p:ph type="sldNum" sz="quarter" idx="12"/>
          </p:nvPr>
        </p:nvSpPr>
        <p:spPr/>
        <p:txBody>
          <a:bodyPr/>
          <a:lstStyle>
            <a:extLst/>
          </a:lstStyle>
          <a:p>
            <a:fld id="{8EDC7450-685A-4B95-9627-827545F734FD}" type="slidenum">
              <a:rPr lang="es-ES" smtClean="0"/>
              <a:pPr/>
              <a:t>‹Nº›</a:t>
            </a:fld>
            <a:endParaRPr lang="es-ES" dirty="0"/>
          </a:p>
        </p:txBody>
      </p:sp>
      <p:sp>
        <p:nvSpPr>
          <p:cNvPr id="8"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s-ES" dirty="0" smtClean="0"/>
              <a:t>Haga clic en el icono para agregar una imagen</a:t>
            </a:r>
            <a:endParaRPr kumimoji="0" lang="en-US" dirty="0"/>
          </a:p>
        </p:txBody>
      </p:sp>
      <p:sp>
        <p:nvSpPr>
          <p:cNvPr id="9" name="8 Proceso"/>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9 Proceso"/>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D8734F33-84C1-4DAA-9603-28D5210ED95D}" type="datetimeFigureOut">
              <a:rPr lang="es-ES" smtClean="0"/>
              <a:pPr/>
              <a:t>24/07/2012</a:t>
            </a:fld>
            <a:endParaRPr lang="es-ES" dirty="0"/>
          </a:p>
        </p:txBody>
      </p:sp>
      <p:sp>
        <p:nvSpPr>
          <p:cNvPr id="5" name="4 Marcador de pie de página"/>
          <p:cNvSpPr>
            <a:spLocks noGrp="1"/>
          </p:cNvSpPr>
          <p:nvPr>
            <p:ph type="ftr" sz="quarter" idx="11"/>
          </p:nvPr>
        </p:nvSpPr>
        <p:spPr/>
        <p:txBody>
          <a:bodyPr/>
          <a:lstStyle>
            <a:extLst/>
          </a:lstStyle>
          <a:p>
            <a:endParaRPr lang="es-ES" dirty="0"/>
          </a:p>
        </p:txBody>
      </p:sp>
      <p:sp>
        <p:nvSpPr>
          <p:cNvPr id="6" name="5 Marcador de número de diapositiva"/>
          <p:cNvSpPr>
            <a:spLocks noGrp="1"/>
          </p:cNvSpPr>
          <p:nvPr>
            <p:ph type="sldNum" sz="quarter" idx="12"/>
          </p:nvPr>
        </p:nvSpPr>
        <p:spPr/>
        <p:txBody>
          <a:bodyPr/>
          <a:lstStyle>
            <a:extLst/>
          </a:lstStyle>
          <a:p>
            <a:fld id="{8EDC7450-685A-4B95-9627-827545F734FD}" type="slidenum">
              <a:rPr lang="es-ES" smtClean="0"/>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1143000" y="274640"/>
            <a:ext cx="55626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D8734F33-84C1-4DAA-9603-28D5210ED95D}" type="datetimeFigureOut">
              <a:rPr lang="es-ES" smtClean="0"/>
              <a:pPr/>
              <a:t>24/07/2012</a:t>
            </a:fld>
            <a:endParaRPr lang="es-ES" dirty="0"/>
          </a:p>
        </p:txBody>
      </p:sp>
      <p:sp>
        <p:nvSpPr>
          <p:cNvPr id="5" name="4 Marcador de pie de página"/>
          <p:cNvSpPr>
            <a:spLocks noGrp="1"/>
          </p:cNvSpPr>
          <p:nvPr>
            <p:ph type="ftr" sz="quarter" idx="11"/>
          </p:nvPr>
        </p:nvSpPr>
        <p:spPr/>
        <p:txBody>
          <a:bodyPr/>
          <a:lstStyle>
            <a:extLst/>
          </a:lstStyle>
          <a:p>
            <a:endParaRPr lang="es-ES" dirty="0"/>
          </a:p>
        </p:txBody>
      </p:sp>
      <p:sp>
        <p:nvSpPr>
          <p:cNvPr id="6" name="5 Marcador de número de diapositiva"/>
          <p:cNvSpPr>
            <a:spLocks noGrp="1"/>
          </p:cNvSpPr>
          <p:nvPr>
            <p:ph type="sldNum" sz="quarter" idx="12"/>
          </p:nvPr>
        </p:nvSpPr>
        <p:spPr/>
        <p:txBody>
          <a:bodyPr/>
          <a:lstStyle>
            <a:extLst/>
          </a:lstStyle>
          <a:p>
            <a:fld id="{8EDC7450-685A-4B95-9627-827545F734FD}" type="slidenum">
              <a:rPr lang="es-ES" smtClean="0"/>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7 Elipse"/>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11 Rectángulo"/>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4 Marcador de título"/>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 smtClean="0"/>
              <a:t>Haga clic para modificar el estilo de título del patrón</a:t>
            </a:r>
            <a:endParaRPr kumimoji="0" lang="en-US"/>
          </a:p>
        </p:txBody>
      </p:sp>
      <p:sp>
        <p:nvSpPr>
          <p:cNvPr id="9" name="8 Marcador de texto"/>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8734F33-84C1-4DAA-9603-28D5210ED95D}" type="datetimeFigureOut">
              <a:rPr lang="es-ES" smtClean="0"/>
              <a:pPr/>
              <a:t>24/07/2012</a:t>
            </a:fld>
            <a:endParaRPr lang="es-ES" dirty="0"/>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dirty="0"/>
          </a:p>
        </p:txBody>
      </p:sp>
      <p:sp>
        <p:nvSpPr>
          <p:cNvPr id="22" name="21 Marcador de número de diapositiva"/>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8EDC7450-685A-4B95-9627-827545F734FD}" type="slidenum">
              <a:rPr lang="es-ES" smtClean="0"/>
              <a:pPr/>
              <a:t>‹Nº›</a:t>
            </a:fld>
            <a:endParaRPr lang="es-ES" dirty="0"/>
          </a:p>
        </p:txBody>
      </p:sp>
      <p:sp>
        <p:nvSpPr>
          <p:cNvPr id="15" name="14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9.gif"/><Relationship Id="rId3" Type="http://schemas.openxmlformats.org/officeDocument/2006/relationships/image" Target="../media/image2.jpeg"/><Relationship Id="rId7" Type="http://schemas.openxmlformats.org/officeDocument/2006/relationships/hyperlink" Target="http://www.agedi-aie.es/"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8" Type="http://schemas.openxmlformats.org/officeDocument/2006/relationships/hyperlink" Target="http://www.agedi-aie.es/" TargetMode="External"/><Relationship Id="rId13" Type="http://schemas.openxmlformats.org/officeDocument/2006/relationships/image" Target="../media/image13.gif"/><Relationship Id="rId3" Type="http://schemas.openxmlformats.org/officeDocument/2006/relationships/image" Target="../media/image2.jpeg"/><Relationship Id="rId7" Type="http://schemas.openxmlformats.org/officeDocument/2006/relationships/image" Target="../media/image10.jpeg"/><Relationship Id="rId12" Type="http://schemas.openxmlformats.org/officeDocument/2006/relationships/hyperlink" Target="http://www.damautor.es/"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www.aie.es/" TargetMode="External"/><Relationship Id="rId11" Type="http://schemas.openxmlformats.org/officeDocument/2006/relationships/image" Target="../media/image12.jpeg"/><Relationship Id="rId5" Type="http://schemas.openxmlformats.org/officeDocument/2006/relationships/image" Target="../media/image8.jpeg"/><Relationship Id="rId15" Type="http://schemas.openxmlformats.org/officeDocument/2006/relationships/image" Target="../media/image15.jpeg"/><Relationship Id="rId10" Type="http://schemas.openxmlformats.org/officeDocument/2006/relationships/image" Target="../media/image11.jpeg"/><Relationship Id="rId4" Type="http://schemas.openxmlformats.org/officeDocument/2006/relationships/image" Target="../media/image6.jpeg"/><Relationship Id="rId9" Type="http://schemas.openxmlformats.org/officeDocument/2006/relationships/image" Target="../media/image9.gif"/><Relationship Id="rId14"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2.jpe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6.jpeg"/><Relationship Id="rId9" Type="http://schemas.openxmlformats.org/officeDocument/2006/relationships/image" Target="../media/image20.jpeg"/></Relationships>
</file>

<file path=ppt/slides/_rels/slide8.xml.rels><?xml version="1.0" encoding="UTF-8" standalone="yes"?>
<Relationships xmlns="http://schemas.openxmlformats.org/package/2006/relationships"><Relationship Id="rId8" Type="http://schemas.openxmlformats.org/officeDocument/2006/relationships/hyperlink" Target="http://www.agedi-aie.es/" TargetMode="External"/><Relationship Id="rId13" Type="http://schemas.openxmlformats.org/officeDocument/2006/relationships/image" Target="../media/image13.gif"/><Relationship Id="rId3" Type="http://schemas.openxmlformats.org/officeDocument/2006/relationships/image" Target="../media/image2.jpeg"/><Relationship Id="rId7" Type="http://schemas.openxmlformats.org/officeDocument/2006/relationships/image" Target="../media/image14.jpeg"/><Relationship Id="rId12" Type="http://schemas.openxmlformats.org/officeDocument/2006/relationships/hyperlink" Target="http://www.damautor.es/" TargetMode="External"/><Relationship Id="rId2" Type="http://schemas.openxmlformats.org/officeDocument/2006/relationships/notesSlide" Target="../notesSlides/notesSlide8.xml"/><Relationship Id="rId16" Type="http://schemas.openxmlformats.org/officeDocument/2006/relationships/image" Target="../media/image22.jpeg"/><Relationship Id="rId1" Type="http://schemas.openxmlformats.org/officeDocument/2006/relationships/slideLayout" Target="../slideLayouts/slideLayout1.xml"/><Relationship Id="rId6" Type="http://schemas.openxmlformats.org/officeDocument/2006/relationships/image" Target="../media/image11.jpeg"/><Relationship Id="rId11" Type="http://schemas.openxmlformats.org/officeDocument/2006/relationships/image" Target="../media/image12.jpeg"/><Relationship Id="rId5" Type="http://schemas.openxmlformats.org/officeDocument/2006/relationships/image" Target="../media/image10.jpeg"/><Relationship Id="rId15" Type="http://schemas.openxmlformats.org/officeDocument/2006/relationships/image" Target="../media/image8.jpeg"/><Relationship Id="rId10" Type="http://schemas.openxmlformats.org/officeDocument/2006/relationships/image" Target="../media/image15.jpeg"/><Relationship Id="rId4" Type="http://schemas.openxmlformats.org/officeDocument/2006/relationships/hyperlink" Target="http://www.aie.es/" TargetMode="External"/><Relationship Id="rId9" Type="http://schemas.openxmlformats.org/officeDocument/2006/relationships/image" Target="../media/image9.gif"/><Relationship Id="rId14" Type="http://schemas.openxmlformats.org/officeDocument/2006/relationships/image" Target="../media/image6.jpeg"/></Relationships>
</file>

<file path=ppt/slides/_rels/slide9.xml.rels><?xml version="1.0" encoding="UTF-8" standalone="yes"?>
<Relationships xmlns="http://schemas.openxmlformats.org/package/2006/relationships"><Relationship Id="rId8" Type="http://schemas.openxmlformats.org/officeDocument/2006/relationships/hyperlink" Target="http://www.agedi-aie.es/" TargetMode="External"/><Relationship Id="rId13" Type="http://schemas.openxmlformats.org/officeDocument/2006/relationships/image" Target="../media/image13.gif"/><Relationship Id="rId3" Type="http://schemas.openxmlformats.org/officeDocument/2006/relationships/image" Target="../media/image2.jpeg"/><Relationship Id="rId7" Type="http://schemas.openxmlformats.org/officeDocument/2006/relationships/image" Target="../media/image14.jpeg"/><Relationship Id="rId12" Type="http://schemas.openxmlformats.org/officeDocument/2006/relationships/hyperlink" Target="http://www.damautor.es/" TargetMode="External"/><Relationship Id="rId2" Type="http://schemas.openxmlformats.org/officeDocument/2006/relationships/notesSlide" Target="../notesSlides/notesSlide9.xml"/><Relationship Id="rId16"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1.jpeg"/><Relationship Id="rId11" Type="http://schemas.openxmlformats.org/officeDocument/2006/relationships/image" Target="../media/image12.jpeg"/><Relationship Id="rId5" Type="http://schemas.openxmlformats.org/officeDocument/2006/relationships/image" Target="../media/image10.jpeg"/><Relationship Id="rId15" Type="http://schemas.openxmlformats.org/officeDocument/2006/relationships/image" Target="../media/image8.jpeg"/><Relationship Id="rId10" Type="http://schemas.openxmlformats.org/officeDocument/2006/relationships/image" Target="../media/image15.jpeg"/><Relationship Id="rId4" Type="http://schemas.openxmlformats.org/officeDocument/2006/relationships/hyperlink" Target="http://www.aie.es/" TargetMode="External"/><Relationship Id="rId9" Type="http://schemas.openxmlformats.org/officeDocument/2006/relationships/image" Target="../media/image9.gif"/><Relationship Id="rId1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isanchez\Desktop\libermusic2.jpg"/>
          <p:cNvPicPr>
            <a:picLocks noChangeAspect="1" noChangeArrowheads="1"/>
          </p:cNvPicPr>
          <p:nvPr/>
        </p:nvPicPr>
        <p:blipFill>
          <a:blip r:embed="rId3" cstate="print"/>
          <a:srcRect/>
          <a:stretch>
            <a:fillRect/>
          </a:stretch>
        </p:blipFill>
        <p:spPr bwMode="auto">
          <a:xfrm>
            <a:off x="323528" y="404664"/>
            <a:ext cx="1435100" cy="1435100"/>
          </a:xfrm>
          <a:prstGeom prst="rect">
            <a:avLst/>
          </a:prstGeom>
          <a:noFill/>
        </p:spPr>
      </p:pic>
      <p:pic>
        <p:nvPicPr>
          <p:cNvPr id="1028" name="Picture 4" descr="C:\Users\aisanchez\Desktop\libermusic.jpg"/>
          <p:cNvPicPr>
            <a:picLocks noChangeAspect="1" noChangeArrowheads="1"/>
          </p:cNvPicPr>
          <p:nvPr/>
        </p:nvPicPr>
        <p:blipFill>
          <a:blip r:embed="rId4" cstate="print"/>
          <a:srcRect/>
          <a:stretch>
            <a:fillRect/>
          </a:stretch>
        </p:blipFill>
        <p:spPr bwMode="auto">
          <a:xfrm>
            <a:off x="4067944" y="1916832"/>
            <a:ext cx="2078513" cy="1692000"/>
          </a:xfrm>
          <a:prstGeom prst="rect">
            <a:avLst/>
          </a:prstGeom>
          <a:noFill/>
        </p:spPr>
      </p:pic>
      <p:sp>
        <p:nvSpPr>
          <p:cNvPr id="46081" name="Rectangle 1"/>
          <p:cNvSpPr>
            <a:spLocks noChangeArrowheads="1"/>
          </p:cNvSpPr>
          <p:nvPr/>
        </p:nvSpPr>
        <p:spPr bwMode="auto">
          <a:xfrm>
            <a:off x="1115616" y="3717032"/>
            <a:ext cx="7776864" cy="307777"/>
          </a:xfrm>
          <a:prstGeom prst="rect">
            <a:avLst/>
          </a:prstGeom>
          <a:solidFill>
            <a:srgbClr val="FFFF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“CONVENIO  ASESORAMIENTO  SOBRE DERECHOS DE AUTOR”</a:t>
            </a:r>
            <a:endParaRPr kumimoji="0" lang="es-ES" sz="1800" b="1" i="0" u="none" strike="noStrike" cap="none" normalizeH="0" baseline="0" dirty="0" smtClean="0">
              <a:ln>
                <a:noFill/>
              </a:ln>
              <a:solidFill>
                <a:schemeClr val="tx1"/>
              </a:solidFill>
              <a:effectLst/>
              <a:latin typeface="Arial" pitchFamily="34" charset="0"/>
            </a:endParaRPr>
          </a:p>
        </p:txBody>
      </p:sp>
      <p:pic>
        <p:nvPicPr>
          <p:cNvPr id="6" name="5 Imagen" descr="LOGO.gif"/>
          <p:cNvPicPr>
            <a:picLocks noChangeAspect="1"/>
          </p:cNvPicPr>
          <p:nvPr/>
        </p:nvPicPr>
        <p:blipFill>
          <a:blip r:embed="rId5" cstate="print"/>
          <a:stretch>
            <a:fillRect/>
          </a:stretch>
        </p:blipFill>
        <p:spPr>
          <a:xfrm>
            <a:off x="3347864" y="4869160"/>
            <a:ext cx="3467100" cy="100965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isanchez\Desktop\libermusic2.jpg"/>
          <p:cNvPicPr>
            <a:picLocks noChangeAspect="1" noChangeArrowheads="1"/>
          </p:cNvPicPr>
          <p:nvPr/>
        </p:nvPicPr>
        <p:blipFill>
          <a:blip r:embed="rId3" cstate="print"/>
          <a:srcRect/>
          <a:stretch>
            <a:fillRect/>
          </a:stretch>
        </p:blipFill>
        <p:spPr bwMode="auto">
          <a:xfrm>
            <a:off x="323528" y="404664"/>
            <a:ext cx="1435100" cy="1435100"/>
          </a:xfrm>
          <a:prstGeom prst="rect">
            <a:avLst/>
          </a:prstGeom>
          <a:noFill/>
        </p:spPr>
      </p:pic>
      <p:sp>
        <p:nvSpPr>
          <p:cNvPr id="7" name="6 CuadroTexto"/>
          <p:cNvSpPr txBox="1"/>
          <p:nvPr/>
        </p:nvSpPr>
        <p:spPr>
          <a:xfrm>
            <a:off x="1907704" y="1124744"/>
            <a:ext cx="6336704" cy="923330"/>
          </a:xfrm>
          <a:prstGeom prst="rect">
            <a:avLst/>
          </a:prstGeom>
          <a:noFill/>
        </p:spPr>
        <p:txBody>
          <a:bodyPr wrap="square" rtlCol="0">
            <a:spAutoFit/>
          </a:bodyPr>
          <a:lstStyle/>
          <a:p>
            <a:r>
              <a:rPr lang="es-ES" b="1" dirty="0" smtClean="0"/>
              <a:t>La FAMCP firma un convenio de colaboración en materia de asesoramiento y defensa en derechos de autor </a:t>
            </a:r>
          </a:p>
          <a:p>
            <a:endParaRPr lang="es-ES" dirty="0"/>
          </a:p>
        </p:txBody>
      </p:sp>
      <p:pic>
        <p:nvPicPr>
          <p:cNvPr id="8" name="7 Imagen" descr="FOTO FIRMA.jpg"/>
          <p:cNvPicPr>
            <a:picLocks noChangeAspect="1"/>
          </p:cNvPicPr>
          <p:nvPr/>
        </p:nvPicPr>
        <p:blipFill>
          <a:blip r:embed="rId4" cstate="print"/>
          <a:stretch>
            <a:fillRect/>
          </a:stretch>
        </p:blipFill>
        <p:spPr>
          <a:xfrm>
            <a:off x="3203848" y="1844824"/>
            <a:ext cx="3216000" cy="2412000"/>
          </a:xfrm>
          <a:prstGeom prst="rect">
            <a:avLst/>
          </a:prstGeom>
        </p:spPr>
      </p:pic>
      <p:sp>
        <p:nvSpPr>
          <p:cNvPr id="9" name="8 CuadroTexto"/>
          <p:cNvSpPr txBox="1"/>
          <p:nvPr/>
        </p:nvSpPr>
        <p:spPr>
          <a:xfrm>
            <a:off x="1835696" y="4725144"/>
            <a:ext cx="6120680" cy="1569660"/>
          </a:xfrm>
          <a:prstGeom prst="rect">
            <a:avLst/>
          </a:prstGeom>
          <a:noFill/>
        </p:spPr>
        <p:txBody>
          <a:bodyPr wrap="square" rtlCol="0">
            <a:spAutoFit/>
          </a:bodyPr>
          <a:lstStyle/>
          <a:p>
            <a:pPr algn="ctr"/>
            <a:r>
              <a:rPr lang="es-ES" sz="2400" b="1" dirty="0" smtClean="0"/>
              <a:t>OBJETIVO: ASESORAMIENTO EN LAS RELACIONES CON LAS ENTIDADES DE GESTIÓN DE DERECHOS DE PROPIEDAD INTELECTUAL</a:t>
            </a:r>
            <a:endParaRPr lang="es-ES" sz="24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isanchez\Desktop\libermusic2.jpg"/>
          <p:cNvPicPr>
            <a:picLocks noChangeAspect="1" noChangeArrowheads="1"/>
          </p:cNvPicPr>
          <p:nvPr/>
        </p:nvPicPr>
        <p:blipFill>
          <a:blip r:embed="rId3" cstate="print"/>
          <a:srcRect/>
          <a:stretch>
            <a:fillRect/>
          </a:stretch>
        </p:blipFill>
        <p:spPr bwMode="auto">
          <a:xfrm>
            <a:off x="323528" y="404664"/>
            <a:ext cx="1435100" cy="1435100"/>
          </a:xfrm>
          <a:prstGeom prst="rect">
            <a:avLst/>
          </a:prstGeom>
          <a:noFill/>
        </p:spPr>
      </p:pic>
      <p:sp>
        <p:nvSpPr>
          <p:cNvPr id="308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85" name="Rectangle 13"/>
          <p:cNvSpPr>
            <a:spLocks noChangeArrowheads="1"/>
          </p:cNvSpPr>
          <p:nvPr/>
        </p:nvSpPr>
        <p:spPr bwMode="auto">
          <a:xfrm>
            <a:off x="0" y="1177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
            <a:b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6" name="Rectangle 14"/>
          <p:cNvSpPr>
            <a:spLocks noChangeArrowheads="1"/>
          </p:cNvSpPr>
          <p:nvPr/>
        </p:nvSpPr>
        <p:spPr bwMode="auto">
          <a:xfrm>
            <a:off x="0" y="2082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7" name="Rectangle 15"/>
          <p:cNvSpPr>
            <a:spLocks noChangeArrowheads="1"/>
          </p:cNvSpPr>
          <p:nvPr/>
        </p:nvSpPr>
        <p:spPr bwMode="auto">
          <a:xfrm>
            <a:off x="0" y="508518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88" name="Rectangle 16"/>
          <p:cNvSpPr>
            <a:spLocks noChangeArrowheads="1"/>
          </p:cNvSpPr>
          <p:nvPr/>
        </p:nvSpPr>
        <p:spPr bwMode="auto">
          <a:xfrm>
            <a:off x="0" y="5997575"/>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s-ES" dirty="0"/>
          </a:p>
        </p:txBody>
      </p:sp>
      <p:sp>
        <p:nvSpPr>
          <p:cNvPr id="3089" name="Rectangle 17"/>
          <p:cNvSpPr>
            <a:spLocks noChangeArrowheads="1"/>
          </p:cNvSpPr>
          <p:nvPr/>
        </p:nvSpPr>
        <p:spPr bwMode="auto">
          <a:xfrm>
            <a:off x="0" y="6711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0" name="Rectangle 18"/>
          <p:cNvSpPr>
            <a:spLocks noChangeArrowheads="1"/>
          </p:cNvSpPr>
          <p:nvPr/>
        </p:nvSpPr>
        <p:spPr bwMode="auto">
          <a:xfrm>
            <a:off x="0" y="8378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1" name="Rectangle 19"/>
          <p:cNvSpPr>
            <a:spLocks noChangeArrowheads="1"/>
          </p:cNvSpPr>
          <p:nvPr/>
        </p:nvSpPr>
        <p:spPr bwMode="auto">
          <a:xfrm>
            <a:off x="0" y="97885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5" name="Rectangle 2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96" name="Rectangle 24"/>
          <p:cNvSpPr>
            <a:spLocks noChangeArrowheads="1"/>
          </p:cNvSpPr>
          <p:nvPr/>
        </p:nvSpPr>
        <p:spPr bwMode="auto">
          <a:xfrm>
            <a:off x="0" y="21240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7" name="Rectangle 25"/>
          <p:cNvSpPr>
            <a:spLocks noChangeArrowheads="1"/>
          </p:cNvSpPr>
          <p:nvPr/>
        </p:nvSpPr>
        <p:spPr bwMode="auto">
          <a:xfrm>
            <a:off x="827584" y="436510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7" name="46 Imagen" descr="asesoramiento.jpg"/>
          <p:cNvPicPr>
            <a:picLocks noChangeAspect="1"/>
          </p:cNvPicPr>
          <p:nvPr/>
        </p:nvPicPr>
        <p:blipFill>
          <a:blip r:embed="rId4" cstate="print"/>
          <a:stretch>
            <a:fillRect/>
          </a:stretch>
        </p:blipFill>
        <p:spPr>
          <a:xfrm>
            <a:off x="2555777" y="5085184"/>
            <a:ext cx="2232248" cy="1276375"/>
          </a:xfrm>
          <a:prstGeom prst="rect">
            <a:avLst/>
          </a:prstGeom>
        </p:spPr>
      </p:pic>
      <p:sp>
        <p:nvSpPr>
          <p:cNvPr id="35" name="34 CuadroTexto"/>
          <p:cNvSpPr txBox="1"/>
          <p:nvPr/>
        </p:nvSpPr>
        <p:spPr>
          <a:xfrm>
            <a:off x="1979712" y="476672"/>
            <a:ext cx="6984776" cy="307777"/>
          </a:xfrm>
          <a:prstGeom prst="rect">
            <a:avLst/>
          </a:prstGeom>
          <a:noFill/>
        </p:spPr>
        <p:txBody>
          <a:bodyPr wrap="square" rtlCol="0">
            <a:spAutoFit/>
          </a:bodyPr>
          <a:lstStyle/>
          <a:p>
            <a:r>
              <a:rPr lang="es-ES" sz="1400" b="1" dirty="0" smtClean="0"/>
              <a:t>ENTIDADES DE GESTION DE DERECHOS DE PROPIEDAD INTELECTUAL</a:t>
            </a:r>
            <a:endParaRPr lang="es-ES" sz="1400" b="1" dirty="0"/>
          </a:p>
        </p:txBody>
      </p:sp>
      <p:sp>
        <p:nvSpPr>
          <p:cNvPr id="16" name="15 CuadroTexto"/>
          <p:cNvSpPr txBox="1"/>
          <p:nvPr/>
        </p:nvSpPr>
        <p:spPr>
          <a:xfrm>
            <a:off x="2195736" y="908720"/>
            <a:ext cx="6480720" cy="2369880"/>
          </a:xfrm>
          <a:prstGeom prst="rect">
            <a:avLst/>
          </a:prstGeom>
          <a:noFill/>
        </p:spPr>
        <p:txBody>
          <a:bodyPr wrap="square" rtlCol="0">
            <a:spAutoFit/>
          </a:bodyPr>
          <a:lstStyle/>
          <a:p>
            <a:r>
              <a:rPr lang="es-ES" dirty="0" smtClean="0"/>
              <a:t> </a:t>
            </a:r>
            <a:r>
              <a:rPr lang="es-ES" sz="1400" dirty="0" smtClean="0"/>
              <a:t>Las entidades de gestión son entidades sin ánimo de lucro que tienen por objeto "la gestión de derechos de explotación u otros de carácter patrimonial, por cuenta y en interés de varios autores u otros titulares de derechos de propiedad intelectual". </a:t>
            </a:r>
            <a:br>
              <a:rPr lang="es-ES" sz="1400" dirty="0" smtClean="0"/>
            </a:br>
            <a:r>
              <a:rPr lang="es-ES" sz="1400" dirty="0" smtClean="0"/>
              <a:t>Estas entidades, que en España se han constituido como asociaciones de titulares de derechos de propiedad intelectual (autores, artistas, productores, </a:t>
            </a:r>
            <a:r>
              <a:rPr lang="es-ES" sz="1400" dirty="0" err="1" smtClean="0"/>
              <a:t>etc</a:t>
            </a:r>
            <a:r>
              <a:rPr lang="es-ES" sz="1400" dirty="0" smtClean="0"/>
              <a:t>), deben contar con la autorización del Ministerio de Educación, Cultura y Deporte para funcionar como tales.</a:t>
            </a:r>
          </a:p>
          <a:p>
            <a:endParaRPr lang="es-ES" sz="1400" dirty="0" smtClean="0"/>
          </a:p>
          <a:p>
            <a:endParaRPr lang="es-ES" sz="1400" dirty="0" smtClean="0"/>
          </a:p>
          <a:p>
            <a:endParaRPr lang="es-ES" dirty="0"/>
          </a:p>
        </p:txBody>
      </p:sp>
      <p:sp>
        <p:nvSpPr>
          <p:cNvPr id="17" name="16 CuadroTexto"/>
          <p:cNvSpPr txBox="1"/>
          <p:nvPr/>
        </p:nvSpPr>
        <p:spPr>
          <a:xfrm>
            <a:off x="2195736" y="2492896"/>
            <a:ext cx="6264696" cy="2092881"/>
          </a:xfrm>
          <a:prstGeom prst="rect">
            <a:avLst/>
          </a:prstGeom>
          <a:noFill/>
        </p:spPr>
        <p:txBody>
          <a:bodyPr wrap="square" rtlCol="0">
            <a:spAutoFit/>
          </a:bodyPr>
          <a:lstStyle/>
          <a:p>
            <a:r>
              <a:rPr lang="es-ES" sz="1400" dirty="0" smtClean="0"/>
              <a:t>Las entidades de gestión existentes en España son</a:t>
            </a:r>
            <a:r>
              <a:rPr lang="es-ES" dirty="0" smtClean="0"/>
              <a:t>:</a:t>
            </a:r>
          </a:p>
          <a:p>
            <a:r>
              <a:rPr lang="es-ES" sz="1400" dirty="0" smtClean="0"/>
              <a:t>De autores: </a:t>
            </a:r>
            <a:r>
              <a:rPr lang="es-ES" sz="1400" b="1" dirty="0" smtClean="0"/>
              <a:t>SGAE </a:t>
            </a:r>
            <a:r>
              <a:rPr lang="es-ES" sz="1400" dirty="0" smtClean="0"/>
              <a:t>(Sociedad General de Autores y Editores), </a:t>
            </a:r>
            <a:r>
              <a:rPr lang="es-ES" sz="1400" b="1" dirty="0" smtClean="0"/>
              <a:t>CEDRO </a:t>
            </a:r>
            <a:r>
              <a:rPr lang="es-ES" sz="1400" dirty="0" smtClean="0"/>
              <a:t>(Centro español de derechos reprográficos),</a:t>
            </a:r>
            <a:r>
              <a:rPr lang="es-ES" sz="1400" b="1" dirty="0" smtClean="0"/>
              <a:t>VEGAP</a:t>
            </a:r>
            <a:r>
              <a:rPr lang="es-ES" sz="1400" dirty="0" smtClean="0"/>
              <a:t> (Visual entidad de gestión de artistas plásticos), </a:t>
            </a:r>
            <a:r>
              <a:rPr lang="es-ES" sz="1400" b="1" dirty="0" smtClean="0"/>
              <a:t>DAMA</a:t>
            </a:r>
            <a:r>
              <a:rPr lang="es-ES" sz="1400" dirty="0" smtClean="0"/>
              <a:t> (Derechos de autor de medios audiovisuales).</a:t>
            </a:r>
            <a:br>
              <a:rPr lang="es-ES" sz="1400" dirty="0" smtClean="0"/>
            </a:br>
            <a:r>
              <a:rPr lang="es-ES" sz="1400" dirty="0" smtClean="0"/>
              <a:t>De Artistas intérpretes o ejecutantes: </a:t>
            </a:r>
            <a:r>
              <a:rPr lang="es-ES" sz="1400" b="1" dirty="0" smtClean="0"/>
              <a:t>AIE</a:t>
            </a:r>
            <a:r>
              <a:rPr lang="es-ES" sz="1400" dirty="0" smtClean="0"/>
              <a:t> (Artistas intérpretes o ejecutantes, sociedad de gestión de España, </a:t>
            </a:r>
            <a:r>
              <a:rPr lang="es-ES" sz="1400" b="1" dirty="0" smtClean="0"/>
              <a:t>AISGE</a:t>
            </a:r>
            <a:r>
              <a:rPr lang="es-ES" sz="1400" dirty="0" smtClean="0"/>
              <a:t> (Artistas intérpretes, sociedad de gestión).</a:t>
            </a:r>
            <a:br>
              <a:rPr lang="es-ES" sz="1400" dirty="0" smtClean="0"/>
            </a:br>
            <a:r>
              <a:rPr lang="es-ES" sz="1400" dirty="0" smtClean="0"/>
              <a:t>De Productores: </a:t>
            </a:r>
            <a:r>
              <a:rPr lang="es-ES" sz="1400" b="1" dirty="0" smtClean="0"/>
              <a:t>AGEDI</a:t>
            </a:r>
            <a:r>
              <a:rPr lang="es-ES" sz="1400" dirty="0" smtClean="0"/>
              <a:t> (Asociación de gestión de derechos intelectuales), </a:t>
            </a:r>
            <a:r>
              <a:rPr lang="es-ES" sz="1400" b="1" dirty="0" smtClean="0"/>
              <a:t>EGEDA</a:t>
            </a:r>
            <a:r>
              <a:rPr lang="es-ES" sz="1400" dirty="0" smtClean="0"/>
              <a:t> (Entidad de Gestión de Derechos de los productores audiovisuales).</a:t>
            </a:r>
          </a:p>
          <a:p>
            <a:endParaRPr lang="es-ES"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isanchez\Desktop\libermusic2.jpg"/>
          <p:cNvPicPr>
            <a:picLocks noChangeAspect="1" noChangeArrowheads="1"/>
          </p:cNvPicPr>
          <p:nvPr/>
        </p:nvPicPr>
        <p:blipFill>
          <a:blip r:embed="rId3" cstate="print"/>
          <a:srcRect/>
          <a:stretch>
            <a:fillRect/>
          </a:stretch>
        </p:blipFill>
        <p:spPr bwMode="auto">
          <a:xfrm>
            <a:off x="323528" y="404664"/>
            <a:ext cx="1435100" cy="1435100"/>
          </a:xfrm>
          <a:prstGeom prst="rect">
            <a:avLst/>
          </a:prstGeom>
          <a:noFill/>
        </p:spPr>
      </p:pic>
      <p:sp>
        <p:nvSpPr>
          <p:cNvPr id="308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85" name="Rectangle 13"/>
          <p:cNvSpPr>
            <a:spLocks noChangeArrowheads="1"/>
          </p:cNvSpPr>
          <p:nvPr/>
        </p:nvSpPr>
        <p:spPr bwMode="auto">
          <a:xfrm>
            <a:off x="0" y="1177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
            <a:b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6" name="Rectangle 14"/>
          <p:cNvSpPr>
            <a:spLocks noChangeArrowheads="1"/>
          </p:cNvSpPr>
          <p:nvPr/>
        </p:nvSpPr>
        <p:spPr bwMode="auto">
          <a:xfrm>
            <a:off x="0" y="2082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7" name="Rectangle 15"/>
          <p:cNvSpPr>
            <a:spLocks noChangeArrowheads="1"/>
          </p:cNvSpPr>
          <p:nvPr/>
        </p:nvSpPr>
        <p:spPr bwMode="auto">
          <a:xfrm>
            <a:off x="0" y="508518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88" name="Rectangle 16"/>
          <p:cNvSpPr>
            <a:spLocks noChangeArrowheads="1"/>
          </p:cNvSpPr>
          <p:nvPr/>
        </p:nvSpPr>
        <p:spPr bwMode="auto">
          <a:xfrm>
            <a:off x="0" y="5997575"/>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s-ES" dirty="0"/>
          </a:p>
        </p:txBody>
      </p:sp>
      <p:sp>
        <p:nvSpPr>
          <p:cNvPr id="3089" name="Rectangle 17"/>
          <p:cNvSpPr>
            <a:spLocks noChangeArrowheads="1"/>
          </p:cNvSpPr>
          <p:nvPr/>
        </p:nvSpPr>
        <p:spPr bwMode="auto">
          <a:xfrm>
            <a:off x="0" y="6711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0" name="Rectangle 18"/>
          <p:cNvSpPr>
            <a:spLocks noChangeArrowheads="1"/>
          </p:cNvSpPr>
          <p:nvPr/>
        </p:nvSpPr>
        <p:spPr bwMode="auto">
          <a:xfrm>
            <a:off x="0" y="8378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1" name="Rectangle 19"/>
          <p:cNvSpPr>
            <a:spLocks noChangeArrowheads="1"/>
          </p:cNvSpPr>
          <p:nvPr/>
        </p:nvSpPr>
        <p:spPr bwMode="auto">
          <a:xfrm>
            <a:off x="0" y="97885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5" name="Rectangle 2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96" name="Rectangle 24"/>
          <p:cNvSpPr>
            <a:spLocks noChangeArrowheads="1"/>
          </p:cNvSpPr>
          <p:nvPr/>
        </p:nvSpPr>
        <p:spPr bwMode="auto">
          <a:xfrm>
            <a:off x="0" y="21240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7" name="Rectangle 25"/>
          <p:cNvSpPr>
            <a:spLocks noChangeArrowheads="1"/>
          </p:cNvSpPr>
          <p:nvPr/>
        </p:nvSpPr>
        <p:spPr bwMode="auto">
          <a:xfrm>
            <a:off x="827584" y="436510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7" name="46 Imagen" descr="asesoramiento.jpg"/>
          <p:cNvPicPr>
            <a:picLocks noChangeAspect="1"/>
          </p:cNvPicPr>
          <p:nvPr/>
        </p:nvPicPr>
        <p:blipFill>
          <a:blip r:embed="rId4" cstate="print"/>
          <a:stretch>
            <a:fillRect/>
          </a:stretch>
        </p:blipFill>
        <p:spPr>
          <a:xfrm>
            <a:off x="2555777" y="5085184"/>
            <a:ext cx="2232248" cy="1276375"/>
          </a:xfrm>
          <a:prstGeom prst="rect">
            <a:avLst/>
          </a:prstGeom>
        </p:spPr>
      </p:pic>
      <p:sp>
        <p:nvSpPr>
          <p:cNvPr id="35" name="34 CuadroTexto"/>
          <p:cNvSpPr txBox="1"/>
          <p:nvPr/>
        </p:nvSpPr>
        <p:spPr>
          <a:xfrm>
            <a:off x="1979712" y="476672"/>
            <a:ext cx="6984776" cy="307777"/>
          </a:xfrm>
          <a:prstGeom prst="rect">
            <a:avLst/>
          </a:prstGeom>
          <a:noFill/>
        </p:spPr>
        <p:txBody>
          <a:bodyPr wrap="square" rtlCol="0">
            <a:spAutoFit/>
          </a:bodyPr>
          <a:lstStyle/>
          <a:p>
            <a:r>
              <a:rPr lang="es-ES" sz="1400" b="1" dirty="0" smtClean="0"/>
              <a:t>ENTIDADES DE GESTION DE DERECHOS DE PROPIEDAD INTELECTUAL</a:t>
            </a:r>
            <a:endParaRPr lang="es-ES" sz="1400" b="1" dirty="0"/>
          </a:p>
        </p:txBody>
      </p:sp>
      <p:sp>
        <p:nvSpPr>
          <p:cNvPr id="18" name="17 CuadroTexto"/>
          <p:cNvSpPr txBox="1"/>
          <p:nvPr/>
        </p:nvSpPr>
        <p:spPr>
          <a:xfrm>
            <a:off x="2051720" y="1052736"/>
            <a:ext cx="6552728" cy="4370427"/>
          </a:xfrm>
          <a:prstGeom prst="rect">
            <a:avLst/>
          </a:prstGeom>
          <a:noFill/>
        </p:spPr>
        <p:txBody>
          <a:bodyPr wrap="square" rtlCol="0">
            <a:spAutoFit/>
          </a:bodyPr>
          <a:lstStyle/>
          <a:p>
            <a:r>
              <a:rPr lang="es-ES" sz="2000" b="1" dirty="0" smtClean="0"/>
              <a:t>¿Como desempeñan sus funciones las entidades de gestión de derechos de propiedad intelectual? </a:t>
            </a:r>
          </a:p>
          <a:p>
            <a:r>
              <a:rPr lang="es-ES" sz="1400" dirty="0" smtClean="0"/>
              <a:t>Para gestionar los derechos que sus estatutos le tienen encomendados, las entidades de gestión conceden a los usuarios autorizaciones no exclusivas para utilizar los derechos de los colectivos de titulares que representan a cambio de una contraprestación económica. </a:t>
            </a:r>
            <a:br>
              <a:rPr lang="es-ES" sz="1400" dirty="0" smtClean="0"/>
            </a:br>
            <a:r>
              <a:rPr lang="es-ES" sz="1400" dirty="0" smtClean="0"/>
              <a:t>La determinación de las contraprestaciones económicas que los usuarios deben abonar a las entidades de gestión por las autorizaciones que reciben, las fijan aquellas mediante el establecimiento de las tarifas generales que no están sujetas a la previa o posterior aprobación por el Ministerio de Educación, Cultura y Deporte, sin perjuicio de la obligación de negociar las tarifas con asociaciones de usuarios que quieran utilizar los derechos que tienen encomendados para su gestión.</a:t>
            </a:r>
            <a:br>
              <a:rPr lang="es-ES" sz="1400" dirty="0" smtClean="0"/>
            </a:br>
            <a:r>
              <a:rPr lang="es-ES" sz="1400" dirty="0" smtClean="0"/>
              <a:t>Las cantidades recaudadas son abonadas a sus legítimos titulares previo el descuento de unos porcentajes variables destinados a atender los gastos en que incurren para prestar estos servicios.</a:t>
            </a:r>
            <a:br>
              <a:rPr lang="es-ES" sz="1400" dirty="0" smtClean="0"/>
            </a:br>
            <a:r>
              <a:rPr lang="es-ES" sz="1400" dirty="0" smtClean="0"/>
              <a:t>Además de atender a su finalidad de gestionar derechos, las entidades por imposición legal deben prestar a los colectivos de titulares que representan servicios asistenciales, formativos y promocionales.</a:t>
            </a:r>
          </a:p>
          <a:p>
            <a:endParaRPr lang="es-ES"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isanchez\Desktop\libermusic2.jpg"/>
          <p:cNvPicPr>
            <a:picLocks noChangeAspect="1" noChangeArrowheads="1"/>
          </p:cNvPicPr>
          <p:nvPr/>
        </p:nvPicPr>
        <p:blipFill>
          <a:blip r:embed="rId3" cstate="print"/>
          <a:srcRect/>
          <a:stretch>
            <a:fillRect/>
          </a:stretch>
        </p:blipFill>
        <p:spPr bwMode="auto">
          <a:xfrm>
            <a:off x="323528" y="404664"/>
            <a:ext cx="1435100" cy="1435100"/>
          </a:xfrm>
          <a:prstGeom prst="rect">
            <a:avLst/>
          </a:prstGeom>
          <a:noFill/>
        </p:spPr>
      </p:pic>
      <p:sp>
        <p:nvSpPr>
          <p:cNvPr id="308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85" name="Rectangle 13"/>
          <p:cNvSpPr>
            <a:spLocks noChangeArrowheads="1"/>
          </p:cNvSpPr>
          <p:nvPr/>
        </p:nvSpPr>
        <p:spPr bwMode="auto">
          <a:xfrm>
            <a:off x="0" y="1177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
            <a:b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6" name="Rectangle 14"/>
          <p:cNvSpPr>
            <a:spLocks noChangeArrowheads="1"/>
          </p:cNvSpPr>
          <p:nvPr/>
        </p:nvSpPr>
        <p:spPr bwMode="auto">
          <a:xfrm>
            <a:off x="0" y="2082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7" name="Rectangle 15"/>
          <p:cNvSpPr>
            <a:spLocks noChangeArrowheads="1"/>
          </p:cNvSpPr>
          <p:nvPr/>
        </p:nvSpPr>
        <p:spPr bwMode="auto">
          <a:xfrm>
            <a:off x="0" y="508518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88" name="Rectangle 16"/>
          <p:cNvSpPr>
            <a:spLocks noChangeArrowheads="1"/>
          </p:cNvSpPr>
          <p:nvPr/>
        </p:nvSpPr>
        <p:spPr bwMode="auto">
          <a:xfrm>
            <a:off x="0" y="5997575"/>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s-ES" dirty="0"/>
          </a:p>
        </p:txBody>
      </p:sp>
      <p:sp>
        <p:nvSpPr>
          <p:cNvPr id="3089" name="Rectangle 17"/>
          <p:cNvSpPr>
            <a:spLocks noChangeArrowheads="1"/>
          </p:cNvSpPr>
          <p:nvPr/>
        </p:nvSpPr>
        <p:spPr bwMode="auto">
          <a:xfrm>
            <a:off x="0" y="6711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0" name="Rectangle 18"/>
          <p:cNvSpPr>
            <a:spLocks noChangeArrowheads="1"/>
          </p:cNvSpPr>
          <p:nvPr/>
        </p:nvSpPr>
        <p:spPr bwMode="auto">
          <a:xfrm>
            <a:off x="0" y="8378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1" name="Rectangle 19"/>
          <p:cNvSpPr>
            <a:spLocks noChangeArrowheads="1"/>
          </p:cNvSpPr>
          <p:nvPr/>
        </p:nvSpPr>
        <p:spPr bwMode="auto">
          <a:xfrm>
            <a:off x="0" y="97885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5" name="Rectangle 2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96" name="Rectangle 24"/>
          <p:cNvSpPr>
            <a:spLocks noChangeArrowheads="1"/>
          </p:cNvSpPr>
          <p:nvPr/>
        </p:nvSpPr>
        <p:spPr bwMode="auto">
          <a:xfrm>
            <a:off x="0" y="21240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7" name="Rectangle 25"/>
          <p:cNvSpPr>
            <a:spLocks noChangeArrowheads="1"/>
          </p:cNvSpPr>
          <p:nvPr/>
        </p:nvSpPr>
        <p:spPr bwMode="auto">
          <a:xfrm>
            <a:off x="827584" y="436510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7" name="46 Imagen" descr="asesoramiento.jpg"/>
          <p:cNvPicPr>
            <a:picLocks noChangeAspect="1"/>
          </p:cNvPicPr>
          <p:nvPr/>
        </p:nvPicPr>
        <p:blipFill>
          <a:blip r:embed="rId4" cstate="print"/>
          <a:stretch>
            <a:fillRect/>
          </a:stretch>
        </p:blipFill>
        <p:spPr>
          <a:xfrm>
            <a:off x="2555777" y="5085184"/>
            <a:ext cx="2232248" cy="1276375"/>
          </a:xfrm>
          <a:prstGeom prst="rect">
            <a:avLst/>
          </a:prstGeom>
        </p:spPr>
      </p:pic>
      <p:sp>
        <p:nvSpPr>
          <p:cNvPr id="18" name="17 CuadroTexto"/>
          <p:cNvSpPr txBox="1"/>
          <p:nvPr/>
        </p:nvSpPr>
        <p:spPr>
          <a:xfrm>
            <a:off x="2051720" y="1052736"/>
            <a:ext cx="6552728" cy="307777"/>
          </a:xfrm>
          <a:prstGeom prst="rect">
            <a:avLst/>
          </a:prstGeom>
          <a:noFill/>
        </p:spPr>
        <p:txBody>
          <a:bodyPr wrap="square" rtlCol="0">
            <a:spAutoFit/>
          </a:bodyPr>
          <a:lstStyle/>
          <a:p>
            <a:endParaRPr lang="es-ES" sz="1400" dirty="0"/>
          </a:p>
        </p:txBody>
      </p:sp>
      <p:sp>
        <p:nvSpPr>
          <p:cNvPr id="19" name="18 CuadroTexto"/>
          <p:cNvSpPr txBox="1"/>
          <p:nvPr/>
        </p:nvSpPr>
        <p:spPr>
          <a:xfrm>
            <a:off x="2339752" y="836712"/>
            <a:ext cx="6696744" cy="369332"/>
          </a:xfrm>
          <a:prstGeom prst="rect">
            <a:avLst/>
          </a:prstGeom>
          <a:noFill/>
        </p:spPr>
        <p:txBody>
          <a:bodyPr wrap="square" rtlCol="0">
            <a:spAutoFit/>
          </a:bodyPr>
          <a:lstStyle/>
          <a:p>
            <a:pPr algn="ctr"/>
            <a:r>
              <a:rPr lang="es-ES" b="1" dirty="0" smtClean="0"/>
              <a:t>DERECHOS DE PROPIEDAD INTELECTUAL</a:t>
            </a:r>
            <a:endParaRPr lang="es-ES" b="1" dirty="0"/>
          </a:p>
        </p:txBody>
      </p:sp>
      <p:sp>
        <p:nvSpPr>
          <p:cNvPr id="20" name="19 CuadroTexto"/>
          <p:cNvSpPr txBox="1"/>
          <p:nvPr/>
        </p:nvSpPr>
        <p:spPr>
          <a:xfrm>
            <a:off x="2267744" y="1628800"/>
            <a:ext cx="6120680" cy="1477328"/>
          </a:xfrm>
          <a:prstGeom prst="rect">
            <a:avLst/>
          </a:prstGeom>
          <a:noFill/>
        </p:spPr>
        <p:txBody>
          <a:bodyPr wrap="square" rtlCol="0">
            <a:spAutoFit/>
          </a:bodyPr>
          <a:lstStyle/>
          <a:p>
            <a:r>
              <a:rPr lang="es-ES" b="1" dirty="0" smtClean="0"/>
              <a:t>INDEPENDIENTES</a:t>
            </a:r>
          </a:p>
          <a:p>
            <a:endParaRPr lang="es-ES" dirty="0" smtClean="0"/>
          </a:p>
          <a:p>
            <a:r>
              <a:rPr lang="es-ES" b="1" dirty="0" smtClean="0"/>
              <a:t>COMPATIBLES</a:t>
            </a:r>
          </a:p>
          <a:p>
            <a:endParaRPr lang="es-ES" dirty="0" smtClean="0"/>
          </a:p>
          <a:p>
            <a:r>
              <a:rPr lang="es-ES" b="1" dirty="0" smtClean="0"/>
              <a:t>ACUMULABLES</a:t>
            </a:r>
            <a:endParaRPr lang="es-ES" b="1" dirty="0"/>
          </a:p>
        </p:txBody>
      </p:sp>
      <p:pic>
        <p:nvPicPr>
          <p:cNvPr id="21" name="20 Imagen" descr="DISCO CD.bmp"/>
          <p:cNvPicPr>
            <a:picLocks noChangeAspect="1"/>
          </p:cNvPicPr>
          <p:nvPr/>
        </p:nvPicPr>
        <p:blipFill>
          <a:blip r:embed="rId5" cstate="print"/>
          <a:stretch>
            <a:fillRect/>
          </a:stretch>
        </p:blipFill>
        <p:spPr>
          <a:xfrm>
            <a:off x="6300192" y="3789040"/>
            <a:ext cx="1933333" cy="1219048"/>
          </a:xfrm>
          <a:prstGeom prst="rect">
            <a:avLst/>
          </a:prstGeom>
        </p:spPr>
      </p:pic>
      <p:pic>
        <p:nvPicPr>
          <p:cNvPr id="22" name="il_fi" descr="http://www.ibaimusic.com/images/LOGO_SGAE_ES_RGB.jpg"/>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rot="21347958">
            <a:off x="4740905" y="3181107"/>
            <a:ext cx="1122363" cy="720725"/>
          </a:xfrm>
          <a:prstGeom prst="rect">
            <a:avLst/>
          </a:prstGeom>
          <a:noFill/>
        </p:spPr>
      </p:pic>
      <p:cxnSp>
        <p:nvCxnSpPr>
          <p:cNvPr id="24" name="23 Conector recto de flecha"/>
          <p:cNvCxnSpPr/>
          <p:nvPr/>
        </p:nvCxnSpPr>
        <p:spPr>
          <a:xfrm>
            <a:off x="5796136" y="3717032"/>
            <a:ext cx="1440160" cy="64807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pic>
        <p:nvPicPr>
          <p:cNvPr id="25" name="Imagen 5" descr="Organo Conjunto de Recaudación de Artistas y Productores">
            <a:hlinkClick r:id="rId7"/>
          </p:cNvPr>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6516216" y="2852936"/>
            <a:ext cx="2188468" cy="631289"/>
          </a:xfrm>
          <a:prstGeom prst="rect">
            <a:avLst/>
          </a:prstGeom>
          <a:noFill/>
        </p:spPr>
      </p:pic>
      <p:cxnSp>
        <p:nvCxnSpPr>
          <p:cNvPr id="27" name="26 Conector recto de flecha"/>
          <p:cNvCxnSpPr/>
          <p:nvPr/>
        </p:nvCxnSpPr>
        <p:spPr>
          <a:xfrm flipH="1">
            <a:off x="7308304" y="3212976"/>
            <a:ext cx="216024" cy="122413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isanchez\Desktop\libermusic2.jpg"/>
          <p:cNvPicPr>
            <a:picLocks noChangeAspect="1" noChangeArrowheads="1"/>
          </p:cNvPicPr>
          <p:nvPr/>
        </p:nvPicPr>
        <p:blipFill>
          <a:blip r:embed="rId3" cstate="print"/>
          <a:srcRect/>
          <a:stretch>
            <a:fillRect/>
          </a:stretch>
        </p:blipFill>
        <p:spPr bwMode="auto">
          <a:xfrm>
            <a:off x="323528" y="404664"/>
            <a:ext cx="1435100" cy="1435100"/>
          </a:xfrm>
          <a:prstGeom prst="rect">
            <a:avLst/>
          </a:prstGeom>
          <a:noFill/>
        </p:spPr>
      </p:pic>
      <p:sp>
        <p:nvSpPr>
          <p:cNvPr id="308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85" name="Rectangle 13"/>
          <p:cNvSpPr>
            <a:spLocks noChangeArrowheads="1"/>
          </p:cNvSpPr>
          <p:nvPr/>
        </p:nvSpPr>
        <p:spPr bwMode="auto">
          <a:xfrm>
            <a:off x="0" y="1177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
            <a:b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6" name="Rectangle 14"/>
          <p:cNvSpPr>
            <a:spLocks noChangeArrowheads="1"/>
          </p:cNvSpPr>
          <p:nvPr/>
        </p:nvSpPr>
        <p:spPr bwMode="auto">
          <a:xfrm>
            <a:off x="0" y="2082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7" name="Rectangle 15"/>
          <p:cNvSpPr>
            <a:spLocks noChangeArrowheads="1"/>
          </p:cNvSpPr>
          <p:nvPr/>
        </p:nvSpPr>
        <p:spPr bwMode="auto">
          <a:xfrm>
            <a:off x="0" y="508518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88" name="Rectangle 16"/>
          <p:cNvSpPr>
            <a:spLocks noChangeArrowheads="1"/>
          </p:cNvSpPr>
          <p:nvPr/>
        </p:nvSpPr>
        <p:spPr bwMode="auto">
          <a:xfrm>
            <a:off x="0" y="5997575"/>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s-ES" dirty="0"/>
          </a:p>
        </p:txBody>
      </p:sp>
      <p:sp>
        <p:nvSpPr>
          <p:cNvPr id="3089" name="Rectangle 17"/>
          <p:cNvSpPr>
            <a:spLocks noChangeArrowheads="1"/>
          </p:cNvSpPr>
          <p:nvPr/>
        </p:nvSpPr>
        <p:spPr bwMode="auto">
          <a:xfrm>
            <a:off x="0" y="6711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0" name="Rectangle 18"/>
          <p:cNvSpPr>
            <a:spLocks noChangeArrowheads="1"/>
          </p:cNvSpPr>
          <p:nvPr/>
        </p:nvSpPr>
        <p:spPr bwMode="auto">
          <a:xfrm>
            <a:off x="0" y="8378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1" name="Rectangle 19"/>
          <p:cNvSpPr>
            <a:spLocks noChangeArrowheads="1"/>
          </p:cNvSpPr>
          <p:nvPr/>
        </p:nvSpPr>
        <p:spPr bwMode="auto">
          <a:xfrm>
            <a:off x="0" y="97885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5" name="Rectangle 2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96" name="Rectangle 24"/>
          <p:cNvSpPr>
            <a:spLocks noChangeArrowheads="1"/>
          </p:cNvSpPr>
          <p:nvPr/>
        </p:nvSpPr>
        <p:spPr bwMode="auto">
          <a:xfrm>
            <a:off x="0" y="21240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7" name="Rectangle 25"/>
          <p:cNvSpPr>
            <a:spLocks noChangeArrowheads="1"/>
          </p:cNvSpPr>
          <p:nvPr/>
        </p:nvSpPr>
        <p:spPr bwMode="auto">
          <a:xfrm>
            <a:off x="827584" y="436510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7" name="46 Imagen" descr="asesoramiento.jpg"/>
          <p:cNvPicPr>
            <a:picLocks noChangeAspect="1"/>
          </p:cNvPicPr>
          <p:nvPr/>
        </p:nvPicPr>
        <p:blipFill>
          <a:blip r:embed="rId4" cstate="print"/>
          <a:stretch>
            <a:fillRect/>
          </a:stretch>
        </p:blipFill>
        <p:spPr>
          <a:xfrm>
            <a:off x="3635896" y="5581625"/>
            <a:ext cx="2232248" cy="1276375"/>
          </a:xfrm>
          <a:prstGeom prst="rect">
            <a:avLst/>
          </a:prstGeom>
        </p:spPr>
      </p:pic>
      <p:sp>
        <p:nvSpPr>
          <p:cNvPr id="18" name="17 CuadroTexto"/>
          <p:cNvSpPr txBox="1"/>
          <p:nvPr/>
        </p:nvSpPr>
        <p:spPr>
          <a:xfrm>
            <a:off x="2051720" y="1052736"/>
            <a:ext cx="6552728" cy="307777"/>
          </a:xfrm>
          <a:prstGeom prst="rect">
            <a:avLst/>
          </a:prstGeom>
          <a:noFill/>
        </p:spPr>
        <p:txBody>
          <a:bodyPr wrap="square" rtlCol="0">
            <a:spAutoFit/>
          </a:bodyPr>
          <a:lstStyle/>
          <a:p>
            <a:endParaRPr lang="es-ES" sz="1400" dirty="0"/>
          </a:p>
        </p:txBody>
      </p:sp>
      <p:sp>
        <p:nvSpPr>
          <p:cNvPr id="16" name="15 CuadroTexto"/>
          <p:cNvSpPr txBox="1"/>
          <p:nvPr/>
        </p:nvSpPr>
        <p:spPr>
          <a:xfrm>
            <a:off x="2195736" y="116632"/>
            <a:ext cx="6696744" cy="4616648"/>
          </a:xfrm>
          <a:prstGeom prst="rect">
            <a:avLst/>
          </a:prstGeom>
          <a:noFill/>
        </p:spPr>
        <p:txBody>
          <a:bodyPr wrap="square" rtlCol="0">
            <a:spAutoFit/>
          </a:bodyPr>
          <a:lstStyle/>
          <a:p>
            <a:pPr algn="ctr"/>
            <a:r>
              <a:rPr lang="es-ES" sz="1400" b="1" dirty="0" smtClean="0"/>
              <a:t>DERECHOS QUE REPRESENTAN  Y GESTIONAN</a:t>
            </a:r>
            <a:endParaRPr lang="es-ES" sz="1400" dirty="0" smtClean="0"/>
          </a:p>
          <a:p>
            <a:r>
              <a:rPr lang="es-ES" sz="1400" b="1" dirty="0" smtClean="0"/>
              <a:t>SGAE</a:t>
            </a:r>
            <a:r>
              <a:rPr lang="es-ES" sz="1400" dirty="0" smtClean="0"/>
              <a:t>,  Representa y gestiona los derechos relativos a los creadores de las obras. ( musicales , dramáticas, audiovisuales…etc. ) </a:t>
            </a:r>
          </a:p>
          <a:p>
            <a:r>
              <a:rPr lang="es-ES" sz="1400" b="1" dirty="0" smtClean="0"/>
              <a:t>AIE</a:t>
            </a:r>
            <a:r>
              <a:rPr lang="es-ES" sz="1400" dirty="0" smtClean="0"/>
              <a:t>, Representa y gestiona los derechos pertenecientes a los intérpretes y ejecutantes de una obra grabada.</a:t>
            </a:r>
          </a:p>
          <a:p>
            <a:r>
              <a:rPr lang="es-ES" sz="1400" b="1" dirty="0" smtClean="0"/>
              <a:t>AGEDI, </a:t>
            </a:r>
            <a:r>
              <a:rPr lang="es-ES" sz="1400" dirty="0" smtClean="0"/>
              <a:t>Representa y gestiona los derechos de los productores de  fonogramas.</a:t>
            </a:r>
          </a:p>
          <a:p>
            <a:r>
              <a:rPr lang="es-ES" sz="1400" b="1" dirty="0" smtClean="0"/>
              <a:t>VEGAP, </a:t>
            </a:r>
            <a:r>
              <a:rPr lang="es-ES" sz="1400" dirty="0" smtClean="0"/>
              <a:t>es la sociedad de autores que gestiona de forma colectiva en España los derechos de propiedad intelectual de los creadores visuales. </a:t>
            </a:r>
          </a:p>
          <a:p>
            <a:r>
              <a:rPr lang="es-ES" sz="1400" b="1" dirty="0" smtClean="0"/>
              <a:t>CEDRO</a:t>
            </a:r>
            <a:r>
              <a:rPr lang="es-ES" sz="1400" dirty="0" smtClean="0"/>
              <a:t>, representa escritores y traductores de todo tipo de obras (literarias, científicas, técnicas, educativas, de información, divulgación, etc.), así como periodistas y autores de artículos y otros trabajos para publicaciones periódicas.               </a:t>
            </a:r>
          </a:p>
          <a:p>
            <a:r>
              <a:rPr lang="es-ES" sz="1400" b="1" dirty="0" smtClean="0"/>
              <a:t>DAMA</a:t>
            </a:r>
            <a:r>
              <a:rPr lang="es-ES" sz="1400" dirty="0" smtClean="0"/>
              <a:t>,</a:t>
            </a:r>
            <a:r>
              <a:rPr lang="es-ES" sz="1400" b="1" dirty="0" smtClean="0"/>
              <a:t> </a:t>
            </a:r>
            <a:r>
              <a:rPr lang="es-ES" sz="1400" dirty="0" smtClean="0"/>
              <a:t>Representa y gestiona los derechos de propiedad intelectual de una obra audiovisual, con relación a los directores y guionistas de la misma.  </a:t>
            </a:r>
          </a:p>
          <a:p>
            <a:r>
              <a:rPr lang="es-ES" sz="1400" b="1" dirty="0" err="1" smtClean="0"/>
              <a:t>AISGE,</a:t>
            </a:r>
            <a:r>
              <a:rPr lang="es-ES" sz="1400" dirty="0" err="1" smtClean="0"/>
              <a:t>representa</a:t>
            </a:r>
            <a:r>
              <a:rPr lang="es-ES" sz="1400" dirty="0" smtClean="0"/>
              <a:t> y gestiona derechos de </a:t>
            </a:r>
            <a:r>
              <a:rPr lang="es-ES" sz="1400" dirty="0" err="1" smtClean="0"/>
              <a:t>actores,bailarines,dobladores</a:t>
            </a:r>
            <a:r>
              <a:rPr lang="es-ES" sz="1400" dirty="0" smtClean="0"/>
              <a:t> y directores de escena</a:t>
            </a:r>
          </a:p>
          <a:p>
            <a:r>
              <a:rPr lang="es-ES" sz="1400" b="1" dirty="0" smtClean="0"/>
              <a:t>EGEDA, </a:t>
            </a:r>
            <a:r>
              <a:rPr lang="es-ES" sz="1400" dirty="0" smtClean="0"/>
              <a:t>gestión y representación de los productores audiovisuales.</a:t>
            </a:r>
          </a:p>
          <a:p>
            <a:r>
              <a:rPr lang="es-ES" sz="1400" dirty="0" smtClean="0"/>
              <a:t>Entre las diversas entidades de gestión, han alcanzado acuerdos y han creados órganos de representación con diversos fines de recaudación y gestión de derechos que se complementan entre si.</a:t>
            </a:r>
          </a:p>
          <a:p>
            <a:r>
              <a:rPr lang="es-ES" sz="1400" dirty="0" smtClean="0"/>
              <a:t> </a:t>
            </a:r>
          </a:p>
          <a:p>
            <a:endParaRPr lang="es-ES" sz="1400" dirty="0"/>
          </a:p>
        </p:txBody>
      </p:sp>
      <p:pic>
        <p:nvPicPr>
          <p:cNvPr id="17" name="il_fi" descr="http://www.ibaimusic.com/images/LOGO_SGAE_ES_RGB.jp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298022" y="4400045"/>
            <a:ext cx="896985" cy="576000"/>
          </a:xfrm>
          <a:prstGeom prst="rect">
            <a:avLst/>
          </a:prstGeom>
          <a:noFill/>
        </p:spPr>
      </p:pic>
      <p:pic>
        <p:nvPicPr>
          <p:cNvPr id="19" name="Imagen 8" descr="AIE Sociedad de Artistas Intérpretes o Ejecutantes de España">
            <a:hlinkClick r:id="rId6"/>
          </p:cNvPr>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2339752" y="4365104"/>
            <a:ext cx="1303578" cy="576000"/>
          </a:xfrm>
          <a:prstGeom prst="rect">
            <a:avLst/>
          </a:prstGeom>
          <a:noFill/>
        </p:spPr>
      </p:pic>
      <p:pic>
        <p:nvPicPr>
          <p:cNvPr id="20" name="Imagen 5" descr="Organo Conjunto de Recaudación de Artistas y Productores">
            <a:hlinkClick r:id="rId8"/>
          </p:cNvPr>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3923929" y="4365104"/>
            <a:ext cx="1996799" cy="576000"/>
          </a:xfrm>
          <a:prstGeom prst="rect">
            <a:avLst/>
          </a:prstGeom>
          <a:noFill/>
        </p:spPr>
      </p:pic>
      <p:pic>
        <p:nvPicPr>
          <p:cNvPr id="21" name="Picture 6" descr="http://www.afpe.pro/blog/noticias-afp/wp-content/uploads/2009/03/logo_vegap1.jpg"/>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5940152" y="4221088"/>
            <a:ext cx="316162" cy="1008000"/>
          </a:xfrm>
          <a:prstGeom prst="rect">
            <a:avLst/>
          </a:prstGeom>
          <a:noFill/>
        </p:spPr>
      </p:pic>
      <p:pic>
        <p:nvPicPr>
          <p:cNvPr id="22" name="il_fi" descr="http://www.librohobbyclub.com/logo_cedro.jpg"/>
          <p:cNvPicPr>
            <a:picLocks noChangeAspect="1" noChangeArrowheads="1"/>
          </p:cNvPicPr>
          <p:nvPr/>
        </p:nvPicPr>
        <p:blipFill>
          <a:blip r:embed="rId11" cstate="print">
            <a:clrChange>
              <a:clrFrom>
                <a:srgbClr val="FAFFF9"/>
              </a:clrFrom>
              <a:clrTo>
                <a:srgbClr val="FAFFF9">
                  <a:alpha val="0"/>
                </a:srgbClr>
              </a:clrTo>
            </a:clrChange>
          </a:blip>
          <a:srcRect/>
          <a:stretch>
            <a:fillRect/>
          </a:stretch>
        </p:blipFill>
        <p:spPr bwMode="auto">
          <a:xfrm>
            <a:off x="6372201" y="4293096"/>
            <a:ext cx="1011512" cy="576000"/>
          </a:xfrm>
          <a:prstGeom prst="rect">
            <a:avLst/>
          </a:prstGeom>
          <a:noFill/>
        </p:spPr>
      </p:pic>
      <p:pic>
        <p:nvPicPr>
          <p:cNvPr id="23" name="Imagen 45" descr="dama">
            <a:hlinkClick r:id="rId12"/>
          </p:cNvPr>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7668344" y="4365104"/>
            <a:ext cx="735567" cy="576000"/>
          </a:xfrm>
          <a:prstGeom prst="rect">
            <a:avLst/>
          </a:prstGeom>
          <a:noFill/>
        </p:spPr>
      </p:pic>
      <p:pic>
        <p:nvPicPr>
          <p:cNvPr id="24" name="Picture 5" descr="http://www.aribsan.org/images/logo_aisge.jpg"/>
          <p:cNvPicPr>
            <a:picLocks noChangeAspect="1" noChangeArrowheads="1"/>
          </p:cNvPicPr>
          <p:nvPr/>
        </p:nvPicPr>
        <p:blipFill>
          <a:blip r:embed="rId14" cstate="print">
            <a:clrChange>
              <a:clrFrom>
                <a:srgbClr val="FFFFFD"/>
              </a:clrFrom>
              <a:clrTo>
                <a:srgbClr val="FFFFFD">
                  <a:alpha val="0"/>
                </a:srgbClr>
              </a:clrTo>
            </a:clrChange>
          </a:blip>
          <a:srcRect/>
          <a:stretch>
            <a:fillRect/>
          </a:stretch>
        </p:blipFill>
        <p:spPr bwMode="auto">
          <a:xfrm>
            <a:off x="1475656" y="5301208"/>
            <a:ext cx="970436" cy="576000"/>
          </a:xfrm>
          <a:prstGeom prst="rect">
            <a:avLst/>
          </a:prstGeom>
          <a:noFill/>
        </p:spPr>
      </p:pic>
      <p:pic>
        <p:nvPicPr>
          <p:cNvPr id="25" name="Picture 3" descr="http://www.acesp.info/images/logo_egeda_boletin.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6588224" y="5373216"/>
            <a:ext cx="873288" cy="576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isanchez\Desktop\libermusic2.jpg"/>
          <p:cNvPicPr>
            <a:picLocks noChangeAspect="1" noChangeArrowheads="1"/>
          </p:cNvPicPr>
          <p:nvPr/>
        </p:nvPicPr>
        <p:blipFill>
          <a:blip r:embed="rId3" cstate="print"/>
          <a:srcRect/>
          <a:stretch>
            <a:fillRect/>
          </a:stretch>
        </p:blipFill>
        <p:spPr bwMode="auto">
          <a:xfrm>
            <a:off x="323528" y="404664"/>
            <a:ext cx="1435100" cy="1435100"/>
          </a:xfrm>
          <a:prstGeom prst="rect">
            <a:avLst/>
          </a:prstGeom>
          <a:noFill/>
        </p:spPr>
      </p:pic>
      <p:sp>
        <p:nvSpPr>
          <p:cNvPr id="308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85" name="Rectangle 13"/>
          <p:cNvSpPr>
            <a:spLocks noChangeArrowheads="1"/>
          </p:cNvSpPr>
          <p:nvPr/>
        </p:nvSpPr>
        <p:spPr bwMode="auto">
          <a:xfrm>
            <a:off x="0" y="1177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
            <a:b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6" name="Rectangle 14"/>
          <p:cNvSpPr>
            <a:spLocks noChangeArrowheads="1"/>
          </p:cNvSpPr>
          <p:nvPr/>
        </p:nvSpPr>
        <p:spPr bwMode="auto">
          <a:xfrm>
            <a:off x="0" y="2082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8" name="Rectangle 16"/>
          <p:cNvSpPr>
            <a:spLocks noChangeArrowheads="1"/>
          </p:cNvSpPr>
          <p:nvPr/>
        </p:nvSpPr>
        <p:spPr bwMode="auto">
          <a:xfrm>
            <a:off x="0" y="5997575"/>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s-ES" dirty="0"/>
          </a:p>
        </p:txBody>
      </p:sp>
      <p:sp>
        <p:nvSpPr>
          <p:cNvPr id="3089" name="Rectangle 17"/>
          <p:cNvSpPr>
            <a:spLocks noChangeArrowheads="1"/>
          </p:cNvSpPr>
          <p:nvPr/>
        </p:nvSpPr>
        <p:spPr bwMode="auto">
          <a:xfrm>
            <a:off x="0" y="6711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0" name="Rectangle 18"/>
          <p:cNvSpPr>
            <a:spLocks noChangeArrowheads="1"/>
          </p:cNvSpPr>
          <p:nvPr/>
        </p:nvSpPr>
        <p:spPr bwMode="auto">
          <a:xfrm>
            <a:off x="0" y="8378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1" name="Rectangle 19"/>
          <p:cNvSpPr>
            <a:spLocks noChangeArrowheads="1"/>
          </p:cNvSpPr>
          <p:nvPr/>
        </p:nvSpPr>
        <p:spPr bwMode="auto">
          <a:xfrm>
            <a:off x="0" y="97885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5" name="Rectangle 2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96" name="Rectangle 24"/>
          <p:cNvSpPr>
            <a:spLocks noChangeArrowheads="1"/>
          </p:cNvSpPr>
          <p:nvPr/>
        </p:nvSpPr>
        <p:spPr bwMode="auto">
          <a:xfrm>
            <a:off x="0" y="21240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7" name="46 Imagen" descr="asesoramiento.jpg"/>
          <p:cNvPicPr>
            <a:picLocks noChangeAspect="1"/>
          </p:cNvPicPr>
          <p:nvPr/>
        </p:nvPicPr>
        <p:blipFill>
          <a:blip r:embed="rId4" cstate="print"/>
          <a:stretch>
            <a:fillRect/>
          </a:stretch>
        </p:blipFill>
        <p:spPr>
          <a:xfrm>
            <a:off x="3635896" y="5581625"/>
            <a:ext cx="2232248" cy="1276375"/>
          </a:xfrm>
          <a:prstGeom prst="rect">
            <a:avLst/>
          </a:prstGeom>
        </p:spPr>
      </p:pic>
      <p:sp>
        <p:nvSpPr>
          <p:cNvPr id="18" name="17 CuadroTexto"/>
          <p:cNvSpPr txBox="1"/>
          <p:nvPr/>
        </p:nvSpPr>
        <p:spPr>
          <a:xfrm>
            <a:off x="2051720" y="1052736"/>
            <a:ext cx="6552728" cy="307777"/>
          </a:xfrm>
          <a:prstGeom prst="rect">
            <a:avLst/>
          </a:prstGeom>
          <a:noFill/>
        </p:spPr>
        <p:txBody>
          <a:bodyPr wrap="square" rtlCol="0">
            <a:spAutoFit/>
          </a:bodyPr>
          <a:lstStyle/>
          <a:p>
            <a:endParaRPr lang="es-ES" sz="1400" dirty="0"/>
          </a:p>
        </p:txBody>
      </p:sp>
      <p:sp>
        <p:nvSpPr>
          <p:cNvPr id="26" name="25 CuadroTexto"/>
          <p:cNvSpPr txBox="1"/>
          <p:nvPr/>
        </p:nvSpPr>
        <p:spPr>
          <a:xfrm>
            <a:off x="2267744" y="764704"/>
            <a:ext cx="5976664" cy="923330"/>
          </a:xfrm>
          <a:prstGeom prst="rect">
            <a:avLst/>
          </a:prstGeom>
          <a:noFill/>
        </p:spPr>
        <p:txBody>
          <a:bodyPr wrap="square" rtlCol="0">
            <a:spAutoFit/>
          </a:bodyPr>
          <a:lstStyle/>
          <a:p>
            <a:pPr algn="ctr"/>
            <a:r>
              <a:rPr lang="es-ES" b="1" dirty="0" smtClean="0"/>
              <a:t>PRINCIPALES ACTIVIDADES IMPLICADAS CON LAS ENTIDADES DE GESTION DE DERECHOS DE PROPIEDAD INTELECTUAL</a:t>
            </a:r>
            <a:endParaRPr lang="es-ES" b="1" dirty="0"/>
          </a:p>
        </p:txBody>
      </p:sp>
      <p:sp>
        <p:nvSpPr>
          <p:cNvPr id="27" name="26 CuadroTexto"/>
          <p:cNvSpPr txBox="1"/>
          <p:nvPr/>
        </p:nvSpPr>
        <p:spPr>
          <a:xfrm>
            <a:off x="1763688" y="1988840"/>
            <a:ext cx="6984776" cy="2585323"/>
          </a:xfrm>
          <a:prstGeom prst="rect">
            <a:avLst/>
          </a:prstGeom>
          <a:noFill/>
        </p:spPr>
        <p:txBody>
          <a:bodyPr wrap="square" rtlCol="0">
            <a:spAutoFit/>
          </a:bodyPr>
          <a:lstStyle/>
          <a:p>
            <a:pPr>
              <a:buFont typeface="Wingdings" pitchFamily="2" charset="2"/>
              <a:buChar char="Ø"/>
            </a:pPr>
            <a:r>
              <a:rPr lang="es-ES" dirty="0" smtClean="0"/>
              <a:t> FIESTAS PATRONALES</a:t>
            </a:r>
          </a:p>
          <a:p>
            <a:pPr>
              <a:buFont typeface="Wingdings" pitchFamily="2" charset="2"/>
              <a:buChar char="Ø"/>
            </a:pPr>
            <a:r>
              <a:rPr lang="es-ES" dirty="0" smtClean="0"/>
              <a:t>EVENTOS CULTURALES</a:t>
            </a:r>
          </a:p>
          <a:p>
            <a:pPr>
              <a:buFont typeface="Wingdings" pitchFamily="2" charset="2"/>
              <a:buChar char="Ø"/>
            </a:pPr>
            <a:r>
              <a:rPr lang="es-ES" dirty="0" smtClean="0"/>
              <a:t>ACTIVIDAD ESCUELAS MUNICIPALES (MUSICA, TEATRO … ETC)</a:t>
            </a:r>
          </a:p>
          <a:p>
            <a:pPr>
              <a:buFont typeface="Wingdings" pitchFamily="2" charset="2"/>
              <a:buChar char="Ø"/>
            </a:pPr>
            <a:r>
              <a:rPr lang="es-ES" dirty="0" smtClean="0"/>
              <a:t>MUSEO MUNICIPAL</a:t>
            </a:r>
          </a:p>
          <a:p>
            <a:pPr>
              <a:buFont typeface="Wingdings" pitchFamily="2" charset="2"/>
              <a:buChar char="Ø"/>
            </a:pPr>
            <a:r>
              <a:rPr lang="es-ES" dirty="0" smtClean="0"/>
              <a:t>EMISORA MUNICIPAL</a:t>
            </a:r>
          </a:p>
          <a:p>
            <a:pPr>
              <a:buFont typeface="Wingdings" pitchFamily="2" charset="2"/>
              <a:buChar char="Ø"/>
            </a:pPr>
            <a:r>
              <a:rPr lang="es-ES" dirty="0" smtClean="0"/>
              <a:t>AUDITORIUM Y/O TEATRO MUNICIPAL</a:t>
            </a:r>
          </a:p>
          <a:p>
            <a:pPr>
              <a:buFont typeface="Wingdings" pitchFamily="2" charset="2"/>
              <a:buChar char="Ø"/>
            </a:pPr>
            <a:r>
              <a:rPr lang="es-ES" dirty="0" smtClean="0"/>
              <a:t>OTROS ……….</a:t>
            </a:r>
          </a:p>
          <a:p>
            <a:pPr>
              <a:buFont typeface="Wingdings" pitchFamily="2" charset="2"/>
              <a:buChar char="Ø"/>
            </a:pPr>
            <a:endParaRPr lang="es-ES" dirty="0" smtClean="0"/>
          </a:p>
          <a:p>
            <a:pPr>
              <a:buFont typeface="Wingdings" pitchFamily="2" charset="2"/>
              <a:buChar char="Ø"/>
            </a:pPr>
            <a:endParaRPr lang="es-ES" dirty="0"/>
          </a:p>
        </p:txBody>
      </p:sp>
      <p:pic>
        <p:nvPicPr>
          <p:cNvPr id="19" name="18 Imagen" descr="BAILANDO.jpg"/>
          <p:cNvPicPr>
            <a:picLocks noChangeAspect="1"/>
          </p:cNvPicPr>
          <p:nvPr/>
        </p:nvPicPr>
        <p:blipFill>
          <a:blip r:embed="rId5" cstate="print"/>
          <a:stretch>
            <a:fillRect/>
          </a:stretch>
        </p:blipFill>
        <p:spPr>
          <a:xfrm>
            <a:off x="7020272" y="1412776"/>
            <a:ext cx="1858074" cy="1044000"/>
          </a:xfrm>
          <a:prstGeom prst="rect">
            <a:avLst/>
          </a:prstGeom>
        </p:spPr>
      </p:pic>
      <p:pic>
        <p:nvPicPr>
          <p:cNvPr id="20" name="19 Imagen" descr="CINE.jpg"/>
          <p:cNvPicPr>
            <a:picLocks noChangeAspect="1"/>
          </p:cNvPicPr>
          <p:nvPr/>
        </p:nvPicPr>
        <p:blipFill>
          <a:blip r:embed="rId6" cstate="print"/>
          <a:stretch>
            <a:fillRect/>
          </a:stretch>
        </p:blipFill>
        <p:spPr>
          <a:xfrm>
            <a:off x="1331642" y="4149080"/>
            <a:ext cx="1521094" cy="1044000"/>
          </a:xfrm>
          <a:prstGeom prst="rect">
            <a:avLst/>
          </a:prstGeom>
        </p:spPr>
      </p:pic>
      <p:pic>
        <p:nvPicPr>
          <p:cNvPr id="21" name="20 Imagen" descr="CONCIERTO.bmp"/>
          <p:cNvPicPr>
            <a:picLocks noChangeAspect="1"/>
          </p:cNvPicPr>
          <p:nvPr/>
        </p:nvPicPr>
        <p:blipFill>
          <a:blip r:embed="rId7" cstate="print"/>
          <a:stretch>
            <a:fillRect/>
          </a:stretch>
        </p:blipFill>
        <p:spPr>
          <a:xfrm>
            <a:off x="3635896" y="4365104"/>
            <a:ext cx="1946439" cy="1044000"/>
          </a:xfrm>
          <a:prstGeom prst="rect">
            <a:avLst/>
          </a:prstGeom>
        </p:spPr>
      </p:pic>
      <p:pic>
        <p:nvPicPr>
          <p:cNvPr id="22" name="21 Imagen" descr="CIRCO.jpg"/>
          <p:cNvPicPr>
            <a:picLocks noChangeAspect="1"/>
          </p:cNvPicPr>
          <p:nvPr/>
        </p:nvPicPr>
        <p:blipFill>
          <a:blip r:embed="rId8" cstate="print"/>
          <a:stretch>
            <a:fillRect/>
          </a:stretch>
        </p:blipFill>
        <p:spPr>
          <a:xfrm>
            <a:off x="6516216" y="4869160"/>
            <a:ext cx="1790927" cy="1044000"/>
          </a:xfrm>
          <a:prstGeom prst="rect">
            <a:avLst/>
          </a:prstGeom>
        </p:spPr>
      </p:pic>
      <p:pic>
        <p:nvPicPr>
          <p:cNvPr id="23" name="22 Imagen" descr="TEATRO.jpg"/>
          <p:cNvPicPr>
            <a:picLocks noChangeAspect="1"/>
          </p:cNvPicPr>
          <p:nvPr/>
        </p:nvPicPr>
        <p:blipFill>
          <a:blip r:embed="rId9" cstate="print"/>
          <a:stretch>
            <a:fillRect/>
          </a:stretch>
        </p:blipFill>
        <p:spPr>
          <a:xfrm>
            <a:off x="2123728" y="5661248"/>
            <a:ext cx="1393791" cy="1044000"/>
          </a:xfrm>
          <a:prstGeom prst="rect">
            <a:avLst/>
          </a:prstGeom>
        </p:spPr>
      </p:pic>
      <p:pic>
        <p:nvPicPr>
          <p:cNvPr id="24" name="23 Imagen" descr="ESTUDIO RADIO.jpg"/>
          <p:cNvPicPr>
            <a:picLocks noChangeAspect="1"/>
          </p:cNvPicPr>
          <p:nvPr/>
        </p:nvPicPr>
        <p:blipFill>
          <a:blip r:embed="rId10" cstate="print"/>
          <a:stretch>
            <a:fillRect/>
          </a:stretch>
        </p:blipFill>
        <p:spPr>
          <a:xfrm>
            <a:off x="7020272" y="3212976"/>
            <a:ext cx="1399178" cy="1044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260648"/>
            <a:ext cx="6480720" cy="792088"/>
          </a:xfrm>
        </p:spPr>
        <p:txBody>
          <a:bodyPr>
            <a:normAutofit fontScale="90000"/>
          </a:bodyPr>
          <a:lstStyle/>
          <a:p>
            <a:r>
              <a:rPr lang="es-ES" sz="1200" b="1" dirty="0" smtClean="0">
                <a:solidFill>
                  <a:srgbClr val="6600CC"/>
                </a:solidFill>
                <a:effectLst/>
              </a:rPr>
              <a:t>ASESORAMIENTO PREVENTIVO </a:t>
            </a:r>
            <a:r>
              <a:rPr lang="es-ES" sz="1200" b="1" dirty="0" smtClean="0">
                <a:solidFill>
                  <a:srgbClr val="961512"/>
                </a:solidFill>
                <a:effectLst/>
              </a:rPr>
              <a:t>ENCAMINADO A DETERMINAR CON LA SUFICIENTE ANTELACIÓN TODAS LAS ACCIONES QUE DEBEN REALIZARSE POR PARTE DE LA CORPORACIÓN MUNICIPAL CON LAS DIFERENTES ENTIDADES DE GESTIÓN DE PROPIEDAD INTELECTUAL.</a:t>
            </a:r>
            <a:endParaRPr lang="es-ES" sz="1200" b="1" dirty="0">
              <a:solidFill>
                <a:srgbClr val="961512"/>
              </a:solidFill>
              <a:effectLst/>
            </a:endParaRPr>
          </a:p>
        </p:txBody>
      </p:sp>
      <p:pic>
        <p:nvPicPr>
          <p:cNvPr id="1027" name="Picture 3" descr="C:\Users\aisanchez\Desktop\libermusic2.jpg"/>
          <p:cNvPicPr>
            <a:picLocks noChangeAspect="1" noChangeArrowheads="1"/>
          </p:cNvPicPr>
          <p:nvPr/>
        </p:nvPicPr>
        <p:blipFill>
          <a:blip r:embed="rId3" cstate="print"/>
          <a:srcRect/>
          <a:stretch>
            <a:fillRect/>
          </a:stretch>
        </p:blipFill>
        <p:spPr bwMode="auto">
          <a:xfrm>
            <a:off x="323528" y="404664"/>
            <a:ext cx="1435100" cy="1435100"/>
          </a:xfrm>
          <a:prstGeom prst="rect">
            <a:avLst/>
          </a:prstGeom>
          <a:noFill/>
        </p:spPr>
      </p:pic>
      <p:sp>
        <p:nvSpPr>
          <p:cNvPr id="308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85" name="Rectangle 13"/>
          <p:cNvSpPr>
            <a:spLocks noChangeArrowheads="1"/>
          </p:cNvSpPr>
          <p:nvPr/>
        </p:nvSpPr>
        <p:spPr bwMode="auto">
          <a:xfrm>
            <a:off x="0" y="1177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
            <a:b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6" name="Rectangle 14"/>
          <p:cNvSpPr>
            <a:spLocks noChangeArrowheads="1"/>
          </p:cNvSpPr>
          <p:nvPr/>
        </p:nvSpPr>
        <p:spPr bwMode="auto">
          <a:xfrm>
            <a:off x="0" y="2082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7" name="Rectangle 15"/>
          <p:cNvSpPr>
            <a:spLocks noChangeArrowheads="1"/>
          </p:cNvSpPr>
          <p:nvPr/>
        </p:nvSpPr>
        <p:spPr bwMode="auto">
          <a:xfrm>
            <a:off x="0" y="508518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88" name="Rectangle 16"/>
          <p:cNvSpPr>
            <a:spLocks noChangeArrowheads="1"/>
          </p:cNvSpPr>
          <p:nvPr/>
        </p:nvSpPr>
        <p:spPr bwMode="auto">
          <a:xfrm>
            <a:off x="0" y="5997575"/>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s-ES" dirty="0"/>
          </a:p>
        </p:txBody>
      </p:sp>
      <p:sp>
        <p:nvSpPr>
          <p:cNvPr id="3089" name="Rectangle 17"/>
          <p:cNvSpPr>
            <a:spLocks noChangeArrowheads="1"/>
          </p:cNvSpPr>
          <p:nvPr/>
        </p:nvSpPr>
        <p:spPr bwMode="auto">
          <a:xfrm>
            <a:off x="0" y="6711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0" name="Rectangle 18"/>
          <p:cNvSpPr>
            <a:spLocks noChangeArrowheads="1"/>
          </p:cNvSpPr>
          <p:nvPr/>
        </p:nvSpPr>
        <p:spPr bwMode="auto">
          <a:xfrm>
            <a:off x="0" y="8378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1" name="Rectangle 19"/>
          <p:cNvSpPr>
            <a:spLocks noChangeArrowheads="1"/>
          </p:cNvSpPr>
          <p:nvPr/>
        </p:nvSpPr>
        <p:spPr bwMode="auto">
          <a:xfrm>
            <a:off x="0" y="97885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5" name="Rectangle 2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96" name="Rectangle 24"/>
          <p:cNvSpPr>
            <a:spLocks noChangeArrowheads="1"/>
          </p:cNvSpPr>
          <p:nvPr/>
        </p:nvSpPr>
        <p:spPr bwMode="auto">
          <a:xfrm>
            <a:off x="0" y="21240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7" name="Rectangle 25"/>
          <p:cNvSpPr>
            <a:spLocks noChangeArrowheads="1"/>
          </p:cNvSpPr>
          <p:nvPr/>
        </p:nvSpPr>
        <p:spPr bwMode="auto">
          <a:xfrm>
            <a:off x="827584" y="436510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079" name="Imagen 8" descr="AIE Sociedad de Artistas Intérpretes o Ejecutantes de España">
            <a:hlinkClick r:id="rId4"/>
          </p:cNvPr>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627784" y="1268760"/>
            <a:ext cx="651788" cy="288000"/>
          </a:xfrm>
          <a:prstGeom prst="rect">
            <a:avLst/>
          </a:prstGeom>
          <a:noFill/>
        </p:spPr>
      </p:pic>
      <p:pic>
        <p:nvPicPr>
          <p:cNvPr id="3078" name="Picture 6" descr="http://www.afpe.pro/blog/noticias-afp/wp-content/uploads/2009/03/logo_vegap1.jpg"/>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427984" y="3356992"/>
            <a:ext cx="270996" cy="864000"/>
          </a:xfrm>
          <a:prstGeom prst="rect">
            <a:avLst/>
          </a:prstGeom>
          <a:noFill/>
        </p:spPr>
      </p:pic>
      <p:pic>
        <p:nvPicPr>
          <p:cNvPr id="3077" name="Picture 5" descr="http://www.aribsan.org/images/logo_aisge.jpg"/>
          <p:cNvPicPr>
            <a:picLocks noChangeAspect="1" noChangeArrowheads="1"/>
          </p:cNvPicPr>
          <p:nvPr/>
        </p:nvPicPr>
        <p:blipFill>
          <a:blip r:embed="rId7" cstate="print">
            <a:clrChange>
              <a:clrFrom>
                <a:srgbClr val="FFFFFD"/>
              </a:clrFrom>
              <a:clrTo>
                <a:srgbClr val="FFFFFD">
                  <a:alpha val="0"/>
                </a:srgbClr>
              </a:clrTo>
            </a:clrChange>
          </a:blip>
          <a:srcRect/>
          <a:stretch>
            <a:fillRect/>
          </a:stretch>
        </p:blipFill>
        <p:spPr bwMode="auto">
          <a:xfrm>
            <a:off x="1979712" y="4077072"/>
            <a:ext cx="727828" cy="432000"/>
          </a:xfrm>
          <a:prstGeom prst="rect">
            <a:avLst/>
          </a:prstGeom>
          <a:noFill/>
        </p:spPr>
      </p:pic>
      <p:pic>
        <p:nvPicPr>
          <p:cNvPr id="3076" name="Imagen 5" descr="Organo Conjunto de Recaudación de Artistas y Productores">
            <a:hlinkClick r:id="rId8"/>
          </p:cNvPr>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4211960" y="2564904"/>
            <a:ext cx="1497599" cy="432000"/>
          </a:xfrm>
          <a:prstGeom prst="rect">
            <a:avLst/>
          </a:prstGeom>
          <a:noFill/>
        </p:spPr>
      </p:pic>
      <p:pic>
        <p:nvPicPr>
          <p:cNvPr id="3075" name="Picture 3" descr="http://www.acesp.info/images/logo_egeda_boletin.jpg"/>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3707904" y="1628800"/>
            <a:ext cx="764127" cy="504000"/>
          </a:xfrm>
          <a:prstGeom prst="rect">
            <a:avLst/>
          </a:prstGeom>
          <a:noFill/>
        </p:spPr>
      </p:pic>
      <p:pic>
        <p:nvPicPr>
          <p:cNvPr id="3093" name="il_fi" descr="http://www.librohobbyclub.com/logo_cedro.jpg"/>
          <p:cNvPicPr>
            <a:picLocks noChangeAspect="1" noChangeArrowheads="1"/>
          </p:cNvPicPr>
          <p:nvPr/>
        </p:nvPicPr>
        <p:blipFill>
          <a:blip r:embed="rId11" cstate="print">
            <a:clrChange>
              <a:clrFrom>
                <a:srgbClr val="FAFFF9"/>
              </a:clrFrom>
              <a:clrTo>
                <a:srgbClr val="FAFFF9">
                  <a:alpha val="0"/>
                </a:srgbClr>
              </a:clrTo>
            </a:clrChange>
          </a:blip>
          <a:srcRect/>
          <a:stretch>
            <a:fillRect/>
          </a:stretch>
        </p:blipFill>
        <p:spPr bwMode="auto">
          <a:xfrm>
            <a:off x="3203848" y="4149080"/>
            <a:ext cx="568976" cy="324000"/>
          </a:xfrm>
          <a:prstGeom prst="rect">
            <a:avLst/>
          </a:prstGeom>
          <a:noFill/>
        </p:spPr>
      </p:pic>
      <p:pic>
        <p:nvPicPr>
          <p:cNvPr id="3092" name="Imagen 45" descr="dama">
            <a:hlinkClick r:id="rId12"/>
          </p:cNvPr>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1043608" y="3212976"/>
            <a:ext cx="735567" cy="576000"/>
          </a:xfrm>
          <a:prstGeom prst="rect">
            <a:avLst/>
          </a:prstGeom>
          <a:noFill/>
        </p:spPr>
      </p:pic>
      <p:cxnSp>
        <p:nvCxnSpPr>
          <p:cNvPr id="31" name="30 Conector recto de flecha"/>
          <p:cNvCxnSpPr/>
          <p:nvPr/>
        </p:nvCxnSpPr>
        <p:spPr>
          <a:xfrm>
            <a:off x="2987824" y="1412776"/>
            <a:ext cx="216024" cy="936104"/>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4" name="33 Conector recto de flecha"/>
          <p:cNvCxnSpPr/>
          <p:nvPr/>
        </p:nvCxnSpPr>
        <p:spPr>
          <a:xfrm flipH="1">
            <a:off x="3203848" y="1916832"/>
            <a:ext cx="792088" cy="100811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6" name="35 Conector recto de flecha"/>
          <p:cNvCxnSpPr/>
          <p:nvPr/>
        </p:nvCxnSpPr>
        <p:spPr>
          <a:xfrm>
            <a:off x="2051720" y="2204864"/>
            <a:ext cx="914400" cy="9144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8" name="37 Conector recto de flecha"/>
          <p:cNvCxnSpPr/>
          <p:nvPr/>
        </p:nvCxnSpPr>
        <p:spPr>
          <a:xfrm>
            <a:off x="3635896" y="3140968"/>
            <a:ext cx="936104" cy="72008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p:nvPr/>
        </p:nvCxnSpPr>
        <p:spPr>
          <a:xfrm flipH="1">
            <a:off x="3347864" y="2708920"/>
            <a:ext cx="1800200" cy="36004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41 Conector recto de flecha"/>
          <p:cNvCxnSpPr/>
          <p:nvPr/>
        </p:nvCxnSpPr>
        <p:spPr>
          <a:xfrm flipV="1">
            <a:off x="2267744" y="3140968"/>
            <a:ext cx="936104" cy="122413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4" name="43 Conector recto de flecha"/>
          <p:cNvCxnSpPr>
            <a:endCxn id="3093" idx="2"/>
          </p:cNvCxnSpPr>
          <p:nvPr/>
        </p:nvCxnSpPr>
        <p:spPr>
          <a:xfrm>
            <a:off x="3059832" y="2924944"/>
            <a:ext cx="428504" cy="154813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46" name="45 CuadroTexto"/>
          <p:cNvSpPr txBox="1"/>
          <p:nvPr/>
        </p:nvSpPr>
        <p:spPr>
          <a:xfrm>
            <a:off x="5796136" y="1340768"/>
            <a:ext cx="2952328" cy="5078313"/>
          </a:xfrm>
          <a:prstGeom prst="rect">
            <a:avLst/>
          </a:prstGeom>
          <a:noFill/>
        </p:spPr>
        <p:txBody>
          <a:bodyPr wrap="square" rtlCol="0">
            <a:spAutoFit/>
          </a:bodyPr>
          <a:lstStyle/>
          <a:p>
            <a:pPr>
              <a:buFont typeface="Wingdings" pitchFamily="2" charset="2"/>
              <a:buChar char="§"/>
            </a:pPr>
            <a:r>
              <a:rPr lang="es-ES" sz="1200" dirty="0" smtClean="0"/>
              <a:t>Notificación de los distintos eventos culturales al objeto de evitar cobros indebidos por parte de las Entidades de Gestión.</a:t>
            </a:r>
          </a:p>
          <a:p>
            <a:endParaRPr lang="es-ES" sz="1200" dirty="0" smtClean="0"/>
          </a:p>
          <a:p>
            <a:pPr>
              <a:buFont typeface="Wingdings" pitchFamily="2" charset="2"/>
              <a:buChar char="§"/>
            </a:pPr>
            <a:r>
              <a:rPr lang="es-ES" sz="1200" dirty="0" smtClean="0"/>
              <a:t>Solicitud y tramitación de los correspondientes permisos cuando sean necesarios</a:t>
            </a:r>
          </a:p>
          <a:p>
            <a:endParaRPr lang="es-ES" sz="1200" dirty="0" smtClean="0"/>
          </a:p>
          <a:p>
            <a:pPr>
              <a:buFont typeface="Wingdings" pitchFamily="2" charset="2"/>
              <a:buChar char="§"/>
            </a:pPr>
            <a:r>
              <a:rPr lang="es-ES" sz="1200" dirty="0" smtClean="0"/>
              <a:t>Información puntual a las asociaciones de vecinos, centros culturales de los trámites a realizar frente a las entidades de gestión, al objeto de exonerar del pago a los  Ayuntamientos.</a:t>
            </a:r>
          </a:p>
          <a:p>
            <a:endParaRPr lang="es-ES" sz="1200" dirty="0" smtClean="0"/>
          </a:p>
          <a:p>
            <a:pPr>
              <a:buFont typeface="Wingdings" pitchFamily="2" charset="2"/>
              <a:buChar char="§"/>
            </a:pPr>
            <a:r>
              <a:rPr lang="es-ES" sz="1200" dirty="0" smtClean="0"/>
              <a:t>Previsión de fondos para el pago de los Derechos devengados con antelación</a:t>
            </a:r>
          </a:p>
          <a:p>
            <a:endParaRPr lang="es-ES" sz="1200" dirty="0" smtClean="0"/>
          </a:p>
          <a:p>
            <a:pPr>
              <a:buFont typeface="Wingdings" pitchFamily="2" charset="2"/>
              <a:buChar char="§"/>
            </a:pPr>
            <a:r>
              <a:rPr lang="es-ES" sz="1200" dirty="0" smtClean="0"/>
              <a:t>Exención de pago de Derechos en eventos benéficos</a:t>
            </a:r>
          </a:p>
          <a:p>
            <a:endParaRPr lang="es-ES" sz="1200" dirty="0" smtClean="0"/>
          </a:p>
          <a:p>
            <a:pPr>
              <a:buFont typeface="Wingdings" pitchFamily="2" charset="2"/>
              <a:buChar char="§"/>
            </a:pPr>
            <a:r>
              <a:rPr lang="es-ES" sz="1200" dirty="0" smtClean="0"/>
              <a:t>Supervisión  en la firma de contratos con artistas y organizadores de eventos</a:t>
            </a:r>
          </a:p>
          <a:p>
            <a:endParaRPr lang="es-ES" sz="1200" dirty="0" smtClean="0"/>
          </a:p>
          <a:p>
            <a:pPr>
              <a:buFont typeface="Wingdings" pitchFamily="2" charset="2"/>
              <a:buChar char="§"/>
            </a:pPr>
            <a:r>
              <a:rPr lang="es-ES" sz="1200" dirty="0" smtClean="0"/>
              <a:t>Asesoramiento en las relaciones de las Emisoras Municipales con SGAE y AGEDI y en la confección de las liquidaciones. </a:t>
            </a:r>
            <a:endParaRPr lang="es-ES" sz="1200" dirty="0"/>
          </a:p>
        </p:txBody>
      </p:sp>
      <p:pic>
        <p:nvPicPr>
          <p:cNvPr id="47" name="46 Imagen" descr="asesoramiento.jpg"/>
          <p:cNvPicPr>
            <a:picLocks noChangeAspect="1"/>
          </p:cNvPicPr>
          <p:nvPr/>
        </p:nvPicPr>
        <p:blipFill>
          <a:blip r:embed="rId14" cstate="print"/>
          <a:stretch>
            <a:fillRect/>
          </a:stretch>
        </p:blipFill>
        <p:spPr>
          <a:xfrm>
            <a:off x="2555777" y="5085184"/>
            <a:ext cx="2232248" cy="1276375"/>
          </a:xfrm>
          <a:prstGeom prst="rect">
            <a:avLst/>
          </a:prstGeom>
        </p:spPr>
      </p:pic>
      <p:pic>
        <p:nvPicPr>
          <p:cNvPr id="33" name="il_fi" descr="http://www.ibaimusic.com/images/LOGO_SGAE_ES_RGB.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rot="21347958">
            <a:off x="1493063" y="1897617"/>
            <a:ext cx="784862" cy="504000"/>
          </a:xfrm>
          <a:prstGeom prst="rect">
            <a:avLst/>
          </a:prstGeom>
          <a:noFill/>
        </p:spPr>
      </p:pic>
      <p:cxnSp>
        <p:nvCxnSpPr>
          <p:cNvPr id="37" name="36 Conector recto de flecha"/>
          <p:cNvCxnSpPr/>
          <p:nvPr/>
        </p:nvCxnSpPr>
        <p:spPr>
          <a:xfrm flipV="1">
            <a:off x="1619672" y="2996952"/>
            <a:ext cx="1728192" cy="28803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pic>
        <p:nvPicPr>
          <p:cNvPr id="35" name="34 Imagen" descr="COMARCAS ARAGON.jpg"/>
          <p:cNvPicPr>
            <a:picLocks noChangeAspect="1"/>
          </p:cNvPicPr>
          <p:nvPr/>
        </p:nvPicPr>
        <p:blipFill>
          <a:blip r:embed="rId16" cstate="print"/>
          <a:stretch>
            <a:fillRect/>
          </a:stretch>
        </p:blipFill>
        <p:spPr>
          <a:xfrm>
            <a:off x="2555776" y="2132856"/>
            <a:ext cx="1228575" cy="1548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88640"/>
            <a:ext cx="6480720" cy="864096"/>
          </a:xfrm>
        </p:spPr>
        <p:txBody>
          <a:bodyPr>
            <a:normAutofit/>
          </a:bodyPr>
          <a:lstStyle/>
          <a:p>
            <a:r>
              <a:rPr lang="es-ES" sz="1200" b="1" dirty="0" smtClean="0">
                <a:solidFill>
                  <a:srgbClr val="961512"/>
                </a:solidFill>
                <a:effectLst/>
              </a:rPr>
              <a:t>ASESORAMIENTO  ENCAMINADO A SOLUCIONAR POSIBLES CONFLICTOS Y/O RECLAMACIONES CON LAS ENTIDADES DE GESTION DE DERECHOS DE PROPIEDAD INTELECTUAL.</a:t>
            </a:r>
            <a:endParaRPr lang="es-ES" sz="1200" b="1" dirty="0">
              <a:solidFill>
                <a:srgbClr val="961512"/>
              </a:solidFill>
              <a:effectLst/>
            </a:endParaRPr>
          </a:p>
        </p:txBody>
      </p:sp>
      <p:pic>
        <p:nvPicPr>
          <p:cNvPr id="1027" name="Picture 3" descr="C:\Users\aisanchez\Desktop\libermusic2.jpg"/>
          <p:cNvPicPr>
            <a:picLocks noChangeAspect="1" noChangeArrowheads="1"/>
          </p:cNvPicPr>
          <p:nvPr/>
        </p:nvPicPr>
        <p:blipFill>
          <a:blip r:embed="rId3" cstate="print"/>
          <a:srcRect/>
          <a:stretch>
            <a:fillRect/>
          </a:stretch>
        </p:blipFill>
        <p:spPr bwMode="auto">
          <a:xfrm>
            <a:off x="323528" y="404664"/>
            <a:ext cx="1435100" cy="1435100"/>
          </a:xfrm>
          <a:prstGeom prst="rect">
            <a:avLst/>
          </a:prstGeom>
          <a:noFill/>
        </p:spPr>
      </p:pic>
      <p:sp>
        <p:nvSpPr>
          <p:cNvPr id="308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85" name="Rectangle 13"/>
          <p:cNvSpPr>
            <a:spLocks noChangeArrowheads="1"/>
          </p:cNvSpPr>
          <p:nvPr/>
        </p:nvSpPr>
        <p:spPr bwMode="auto">
          <a:xfrm>
            <a:off x="0" y="1177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
            <a:b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6" name="Rectangle 14"/>
          <p:cNvSpPr>
            <a:spLocks noChangeArrowheads="1"/>
          </p:cNvSpPr>
          <p:nvPr/>
        </p:nvSpPr>
        <p:spPr bwMode="auto">
          <a:xfrm>
            <a:off x="0" y="2082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7" name="Rectangle 15"/>
          <p:cNvSpPr>
            <a:spLocks noChangeArrowheads="1"/>
          </p:cNvSpPr>
          <p:nvPr/>
        </p:nvSpPr>
        <p:spPr bwMode="auto">
          <a:xfrm>
            <a:off x="0" y="508518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88" name="Rectangle 16"/>
          <p:cNvSpPr>
            <a:spLocks noChangeArrowheads="1"/>
          </p:cNvSpPr>
          <p:nvPr/>
        </p:nvSpPr>
        <p:spPr bwMode="auto">
          <a:xfrm>
            <a:off x="0" y="5997575"/>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s-ES" dirty="0"/>
          </a:p>
        </p:txBody>
      </p:sp>
      <p:sp>
        <p:nvSpPr>
          <p:cNvPr id="3089" name="Rectangle 17"/>
          <p:cNvSpPr>
            <a:spLocks noChangeArrowheads="1"/>
          </p:cNvSpPr>
          <p:nvPr/>
        </p:nvSpPr>
        <p:spPr bwMode="auto">
          <a:xfrm>
            <a:off x="0" y="6711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0" name="Rectangle 18"/>
          <p:cNvSpPr>
            <a:spLocks noChangeArrowheads="1"/>
          </p:cNvSpPr>
          <p:nvPr/>
        </p:nvSpPr>
        <p:spPr bwMode="auto">
          <a:xfrm>
            <a:off x="0" y="8378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1" name="Rectangle 19"/>
          <p:cNvSpPr>
            <a:spLocks noChangeArrowheads="1"/>
          </p:cNvSpPr>
          <p:nvPr/>
        </p:nvSpPr>
        <p:spPr bwMode="auto">
          <a:xfrm>
            <a:off x="0" y="97885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5" name="Rectangle 2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96" name="Rectangle 24"/>
          <p:cNvSpPr>
            <a:spLocks noChangeArrowheads="1"/>
          </p:cNvSpPr>
          <p:nvPr/>
        </p:nvSpPr>
        <p:spPr bwMode="auto">
          <a:xfrm>
            <a:off x="0" y="21240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7" name="Rectangle 25"/>
          <p:cNvSpPr>
            <a:spLocks noChangeArrowheads="1"/>
          </p:cNvSpPr>
          <p:nvPr/>
        </p:nvSpPr>
        <p:spPr bwMode="auto">
          <a:xfrm>
            <a:off x="827584" y="436510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079" name="Imagen 8" descr="AIE Sociedad de Artistas Intérpretes o Ejecutantes de España">
            <a:hlinkClick r:id="rId4"/>
          </p:cNvPr>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627784" y="1268760"/>
            <a:ext cx="651788" cy="288000"/>
          </a:xfrm>
          <a:prstGeom prst="rect">
            <a:avLst/>
          </a:prstGeom>
          <a:noFill/>
        </p:spPr>
      </p:pic>
      <p:pic>
        <p:nvPicPr>
          <p:cNvPr id="3078" name="Picture 6" descr="http://www.afpe.pro/blog/noticias-afp/wp-content/uploads/2009/03/logo_vegap1.jpg"/>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211960" y="3284984"/>
            <a:ext cx="270996" cy="864000"/>
          </a:xfrm>
          <a:prstGeom prst="rect">
            <a:avLst/>
          </a:prstGeom>
          <a:noFill/>
        </p:spPr>
      </p:pic>
      <p:pic>
        <p:nvPicPr>
          <p:cNvPr id="3077" name="Picture 5" descr="http://www.aribsan.org/images/logo_aisge.jpg"/>
          <p:cNvPicPr>
            <a:picLocks noChangeAspect="1" noChangeArrowheads="1"/>
          </p:cNvPicPr>
          <p:nvPr/>
        </p:nvPicPr>
        <p:blipFill>
          <a:blip r:embed="rId7" cstate="print">
            <a:clrChange>
              <a:clrFrom>
                <a:srgbClr val="FFFFFD"/>
              </a:clrFrom>
              <a:clrTo>
                <a:srgbClr val="FFFFFD">
                  <a:alpha val="0"/>
                </a:srgbClr>
              </a:clrTo>
            </a:clrChange>
          </a:blip>
          <a:srcRect/>
          <a:stretch>
            <a:fillRect/>
          </a:stretch>
        </p:blipFill>
        <p:spPr bwMode="auto">
          <a:xfrm>
            <a:off x="1979712" y="4077072"/>
            <a:ext cx="727828" cy="432000"/>
          </a:xfrm>
          <a:prstGeom prst="rect">
            <a:avLst/>
          </a:prstGeom>
          <a:noFill/>
        </p:spPr>
      </p:pic>
      <p:pic>
        <p:nvPicPr>
          <p:cNvPr id="3076" name="Imagen 5" descr="Organo Conjunto de Recaudación de Artistas y Productores">
            <a:hlinkClick r:id="rId8"/>
          </p:cNvPr>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4211960" y="2564904"/>
            <a:ext cx="1497599" cy="432000"/>
          </a:xfrm>
          <a:prstGeom prst="rect">
            <a:avLst/>
          </a:prstGeom>
          <a:noFill/>
        </p:spPr>
      </p:pic>
      <p:pic>
        <p:nvPicPr>
          <p:cNvPr id="3075" name="Picture 3" descr="http://www.acesp.info/images/logo_egeda_boletin.jpg"/>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3707904" y="1628800"/>
            <a:ext cx="764127" cy="504000"/>
          </a:xfrm>
          <a:prstGeom prst="rect">
            <a:avLst/>
          </a:prstGeom>
          <a:noFill/>
        </p:spPr>
      </p:pic>
      <p:pic>
        <p:nvPicPr>
          <p:cNvPr id="3093" name="il_fi" descr="http://www.librohobbyclub.com/logo_cedro.jpg"/>
          <p:cNvPicPr>
            <a:picLocks noChangeAspect="1" noChangeArrowheads="1"/>
          </p:cNvPicPr>
          <p:nvPr/>
        </p:nvPicPr>
        <p:blipFill>
          <a:blip r:embed="rId11" cstate="print">
            <a:clrChange>
              <a:clrFrom>
                <a:srgbClr val="FAFFF9"/>
              </a:clrFrom>
              <a:clrTo>
                <a:srgbClr val="FAFFF9">
                  <a:alpha val="0"/>
                </a:srgbClr>
              </a:clrTo>
            </a:clrChange>
          </a:blip>
          <a:srcRect/>
          <a:stretch>
            <a:fillRect/>
          </a:stretch>
        </p:blipFill>
        <p:spPr bwMode="auto">
          <a:xfrm>
            <a:off x="3203848" y="4077072"/>
            <a:ext cx="568976" cy="324000"/>
          </a:xfrm>
          <a:prstGeom prst="rect">
            <a:avLst/>
          </a:prstGeom>
          <a:noFill/>
        </p:spPr>
      </p:pic>
      <p:pic>
        <p:nvPicPr>
          <p:cNvPr id="3092" name="Imagen 45" descr="dama">
            <a:hlinkClick r:id="rId12"/>
          </p:cNvPr>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1043608" y="3212976"/>
            <a:ext cx="735567" cy="576000"/>
          </a:xfrm>
          <a:prstGeom prst="rect">
            <a:avLst/>
          </a:prstGeom>
          <a:noFill/>
        </p:spPr>
      </p:pic>
      <p:cxnSp>
        <p:nvCxnSpPr>
          <p:cNvPr id="31" name="30 Conector recto de flecha"/>
          <p:cNvCxnSpPr/>
          <p:nvPr/>
        </p:nvCxnSpPr>
        <p:spPr>
          <a:xfrm>
            <a:off x="2987824" y="1412776"/>
            <a:ext cx="216024" cy="936104"/>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4" name="33 Conector recto de flecha"/>
          <p:cNvCxnSpPr/>
          <p:nvPr/>
        </p:nvCxnSpPr>
        <p:spPr>
          <a:xfrm flipH="1">
            <a:off x="3203848" y="1916832"/>
            <a:ext cx="792088" cy="100811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6" name="35 Conector recto de flecha"/>
          <p:cNvCxnSpPr/>
          <p:nvPr/>
        </p:nvCxnSpPr>
        <p:spPr>
          <a:xfrm>
            <a:off x="2051720" y="2204864"/>
            <a:ext cx="914400" cy="9144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8" name="37 Conector recto de flecha"/>
          <p:cNvCxnSpPr/>
          <p:nvPr/>
        </p:nvCxnSpPr>
        <p:spPr>
          <a:xfrm>
            <a:off x="3563888" y="3140968"/>
            <a:ext cx="936104" cy="72008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p:nvPr/>
        </p:nvCxnSpPr>
        <p:spPr>
          <a:xfrm flipH="1">
            <a:off x="3347864" y="2708920"/>
            <a:ext cx="1800200" cy="36004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41 Conector recto de flecha"/>
          <p:cNvCxnSpPr/>
          <p:nvPr/>
        </p:nvCxnSpPr>
        <p:spPr>
          <a:xfrm flipV="1">
            <a:off x="2267744" y="3140968"/>
            <a:ext cx="936104" cy="122413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4" name="43 Conector recto de flecha"/>
          <p:cNvCxnSpPr>
            <a:endCxn id="3093" idx="2"/>
          </p:cNvCxnSpPr>
          <p:nvPr/>
        </p:nvCxnSpPr>
        <p:spPr>
          <a:xfrm>
            <a:off x="3059832" y="2852936"/>
            <a:ext cx="428504" cy="154813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46" name="45 CuadroTexto"/>
          <p:cNvSpPr txBox="1"/>
          <p:nvPr/>
        </p:nvSpPr>
        <p:spPr>
          <a:xfrm>
            <a:off x="5796136" y="2060848"/>
            <a:ext cx="2952328" cy="2631490"/>
          </a:xfrm>
          <a:prstGeom prst="rect">
            <a:avLst/>
          </a:prstGeom>
          <a:noFill/>
        </p:spPr>
        <p:txBody>
          <a:bodyPr wrap="square" rtlCol="0">
            <a:spAutoFit/>
          </a:bodyPr>
          <a:lstStyle/>
          <a:p>
            <a:pPr>
              <a:buFont typeface="Wingdings" pitchFamily="2" charset="2"/>
              <a:buChar char="§"/>
            </a:pPr>
            <a:r>
              <a:rPr lang="es-ES" sz="1100" dirty="0" smtClean="0"/>
              <a:t>Revisión de las facturas presentadas por las Entidades de Gestión, a petición del Ayuntamiento, y en su caso acciones encaminadas a su especificación y/o cambio o anulación.</a:t>
            </a:r>
          </a:p>
          <a:p>
            <a:endParaRPr lang="es-ES" sz="1100" dirty="0" smtClean="0"/>
          </a:p>
          <a:p>
            <a:pPr>
              <a:buFont typeface="Wingdings" pitchFamily="2" charset="2"/>
              <a:buChar char="§"/>
            </a:pPr>
            <a:r>
              <a:rPr lang="es-ES" sz="1100" dirty="0" smtClean="0"/>
              <a:t>Asesoramiento técnico  sobre reclamaciones a las Entidades de Gestión por las irregularidades que puedan detectarse según criterio de los Ayuntamientos.</a:t>
            </a:r>
          </a:p>
          <a:p>
            <a:endParaRPr lang="es-ES" sz="1100" dirty="0" smtClean="0"/>
          </a:p>
          <a:p>
            <a:pPr>
              <a:buFont typeface="Wingdings" pitchFamily="2" charset="2"/>
              <a:buChar char="§"/>
            </a:pPr>
            <a:r>
              <a:rPr lang="es-ES" sz="1100" dirty="0" smtClean="0"/>
              <a:t>Asesoramiento a los departamentos jurídicos  a petición de éstos.</a:t>
            </a:r>
          </a:p>
          <a:p>
            <a:endParaRPr lang="es-ES" sz="1100" dirty="0" smtClean="0"/>
          </a:p>
          <a:p>
            <a:r>
              <a:rPr lang="es-ES" sz="1100" dirty="0" smtClean="0"/>
              <a:t> </a:t>
            </a:r>
            <a:endParaRPr lang="es-ES" sz="1100" dirty="0"/>
          </a:p>
        </p:txBody>
      </p:sp>
      <p:pic>
        <p:nvPicPr>
          <p:cNvPr id="32" name="31 Imagen" descr="asesoramiento.jpg"/>
          <p:cNvPicPr>
            <a:picLocks noChangeAspect="1"/>
          </p:cNvPicPr>
          <p:nvPr/>
        </p:nvPicPr>
        <p:blipFill>
          <a:blip r:embed="rId14" cstate="print"/>
          <a:stretch>
            <a:fillRect/>
          </a:stretch>
        </p:blipFill>
        <p:spPr>
          <a:xfrm>
            <a:off x="3347865" y="4725144"/>
            <a:ext cx="3096344" cy="1800200"/>
          </a:xfrm>
          <a:prstGeom prst="rect">
            <a:avLst/>
          </a:prstGeom>
        </p:spPr>
      </p:pic>
      <p:pic>
        <p:nvPicPr>
          <p:cNvPr id="33" name="il_fi" descr="http://www.ibaimusic.com/images/LOGO_SGAE_ES_RGB.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rot="21347958">
            <a:off x="1350290" y="1895515"/>
            <a:ext cx="840924" cy="540000"/>
          </a:xfrm>
          <a:prstGeom prst="rect">
            <a:avLst/>
          </a:prstGeom>
          <a:noFill/>
        </p:spPr>
      </p:pic>
      <p:cxnSp>
        <p:nvCxnSpPr>
          <p:cNvPr id="37" name="36 Conector recto de flecha"/>
          <p:cNvCxnSpPr/>
          <p:nvPr/>
        </p:nvCxnSpPr>
        <p:spPr>
          <a:xfrm flipV="1">
            <a:off x="1547664" y="2924944"/>
            <a:ext cx="1728192" cy="43204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pic>
        <p:nvPicPr>
          <p:cNvPr id="35" name="34 Imagen" descr="NAPA ARAGON.bmp"/>
          <p:cNvPicPr>
            <a:picLocks noChangeAspect="1"/>
          </p:cNvPicPr>
          <p:nvPr/>
        </p:nvPicPr>
        <p:blipFill>
          <a:blip r:embed="rId16" cstate="print"/>
          <a:stretch>
            <a:fillRect/>
          </a:stretch>
        </p:blipFill>
        <p:spPr>
          <a:xfrm>
            <a:off x="2411760" y="1988840"/>
            <a:ext cx="1123810" cy="1571429"/>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88640"/>
            <a:ext cx="6912768" cy="864096"/>
          </a:xfrm>
        </p:spPr>
        <p:txBody>
          <a:bodyPr>
            <a:normAutofit/>
          </a:bodyPr>
          <a:lstStyle/>
          <a:p>
            <a:r>
              <a:rPr lang="es-ES" sz="1200" b="1" dirty="0" smtClean="0">
                <a:solidFill>
                  <a:srgbClr val="961512"/>
                </a:solidFill>
              </a:rPr>
              <a:t>ENCUENTROS INFORMATIVOS: “ENTIDADES DE GESTIÓN Y SU RELACIÓN CON LAS ACTIVIDADES Y ESTABLECIMIENTOS COMERCIALES DEL MUNICIPIO”</a:t>
            </a:r>
            <a:endParaRPr lang="es-ES" sz="1200" b="1" dirty="0">
              <a:solidFill>
                <a:srgbClr val="961512"/>
              </a:solidFill>
            </a:endParaRPr>
          </a:p>
        </p:txBody>
      </p:sp>
      <p:pic>
        <p:nvPicPr>
          <p:cNvPr id="1027" name="Picture 3" descr="C:\Users\aisanchez\Desktop\libermusic2.jpg"/>
          <p:cNvPicPr>
            <a:picLocks noChangeAspect="1" noChangeArrowheads="1"/>
          </p:cNvPicPr>
          <p:nvPr/>
        </p:nvPicPr>
        <p:blipFill>
          <a:blip r:embed="rId3" cstate="print"/>
          <a:srcRect/>
          <a:stretch>
            <a:fillRect/>
          </a:stretch>
        </p:blipFill>
        <p:spPr bwMode="auto">
          <a:xfrm>
            <a:off x="323528" y="404664"/>
            <a:ext cx="1435100" cy="1435100"/>
          </a:xfrm>
          <a:prstGeom prst="rect">
            <a:avLst/>
          </a:prstGeom>
          <a:noFill/>
        </p:spPr>
      </p:pic>
      <p:sp>
        <p:nvSpPr>
          <p:cNvPr id="308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85" name="Rectangle 13"/>
          <p:cNvSpPr>
            <a:spLocks noChangeArrowheads="1"/>
          </p:cNvSpPr>
          <p:nvPr/>
        </p:nvSpPr>
        <p:spPr bwMode="auto">
          <a:xfrm>
            <a:off x="0" y="1177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
            <a:b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6" name="Rectangle 14"/>
          <p:cNvSpPr>
            <a:spLocks noChangeArrowheads="1"/>
          </p:cNvSpPr>
          <p:nvPr/>
        </p:nvSpPr>
        <p:spPr bwMode="auto">
          <a:xfrm>
            <a:off x="0" y="2082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7" name="Rectangle 15"/>
          <p:cNvSpPr>
            <a:spLocks noChangeArrowheads="1"/>
          </p:cNvSpPr>
          <p:nvPr/>
        </p:nvSpPr>
        <p:spPr bwMode="auto">
          <a:xfrm>
            <a:off x="0" y="508518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88" name="Rectangle 16"/>
          <p:cNvSpPr>
            <a:spLocks noChangeArrowheads="1"/>
          </p:cNvSpPr>
          <p:nvPr/>
        </p:nvSpPr>
        <p:spPr bwMode="auto">
          <a:xfrm>
            <a:off x="0" y="5997575"/>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s-ES" dirty="0"/>
          </a:p>
        </p:txBody>
      </p:sp>
      <p:sp>
        <p:nvSpPr>
          <p:cNvPr id="3089" name="Rectangle 17"/>
          <p:cNvSpPr>
            <a:spLocks noChangeArrowheads="1"/>
          </p:cNvSpPr>
          <p:nvPr/>
        </p:nvSpPr>
        <p:spPr bwMode="auto">
          <a:xfrm>
            <a:off x="0" y="6711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0" name="Rectangle 18"/>
          <p:cNvSpPr>
            <a:spLocks noChangeArrowheads="1"/>
          </p:cNvSpPr>
          <p:nvPr/>
        </p:nvSpPr>
        <p:spPr bwMode="auto">
          <a:xfrm>
            <a:off x="0" y="8378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1" name="Rectangle 19"/>
          <p:cNvSpPr>
            <a:spLocks noChangeArrowheads="1"/>
          </p:cNvSpPr>
          <p:nvPr/>
        </p:nvSpPr>
        <p:spPr bwMode="auto">
          <a:xfrm>
            <a:off x="0" y="97885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5" name="Rectangle 2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dirty="0"/>
          </a:p>
        </p:txBody>
      </p:sp>
      <p:sp>
        <p:nvSpPr>
          <p:cNvPr id="3096" name="Rectangle 24"/>
          <p:cNvSpPr>
            <a:spLocks noChangeArrowheads="1"/>
          </p:cNvSpPr>
          <p:nvPr/>
        </p:nvSpPr>
        <p:spPr bwMode="auto">
          <a:xfrm>
            <a:off x="0" y="21240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7" name="Rectangle 25"/>
          <p:cNvSpPr>
            <a:spLocks noChangeArrowheads="1"/>
          </p:cNvSpPr>
          <p:nvPr/>
        </p:nvSpPr>
        <p:spPr bwMode="auto">
          <a:xfrm>
            <a:off x="827584" y="436510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6" name="45 CuadroTexto"/>
          <p:cNvSpPr txBox="1"/>
          <p:nvPr/>
        </p:nvSpPr>
        <p:spPr>
          <a:xfrm>
            <a:off x="5652120" y="1340769"/>
            <a:ext cx="3096344" cy="1615827"/>
          </a:xfrm>
          <a:prstGeom prst="rect">
            <a:avLst/>
          </a:prstGeom>
          <a:noFill/>
        </p:spPr>
        <p:txBody>
          <a:bodyPr wrap="square" rtlCol="0">
            <a:spAutoFit/>
          </a:bodyPr>
          <a:lstStyle/>
          <a:p>
            <a:r>
              <a:rPr lang="es-ES" sz="1100" dirty="0" smtClean="0"/>
              <a:t> Su objetivo es que el Ayuntamiento anfitrión ofrezca a todo su tejido empresarial y comercial una información detallada de cómo deben establecer los diferentes empresarios sus relaciones con las Entidades de Gestión de Derechos de Propiedad Intelectual en base al uso de repertorio musical usado en sus negocios. </a:t>
            </a:r>
          </a:p>
          <a:p>
            <a:endParaRPr lang="es-ES" sz="1100" dirty="0" smtClean="0"/>
          </a:p>
          <a:p>
            <a:r>
              <a:rPr lang="es-ES" sz="1100" dirty="0" smtClean="0"/>
              <a:t> </a:t>
            </a:r>
            <a:endParaRPr lang="es-ES" sz="1100" dirty="0"/>
          </a:p>
        </p:txBody>
      </p:sp>
      <p:sp>
        <p:nvSpPr>
          <p:cNvPr id="37" name="36 CuadroTexto"/>
          <p:cNvSpPr txBox="1"/>
          <p:nvPr/>
        </p:nvSpPr>
        <p:spPr>
          <a:xfrm>
            <a:off x="1115616" y="3717032"/>
            <a:ext cx="3168352" cy="369332"/>
          </a:xfrm>
          <a:prstGeom prst="rect">
            <a:avLst/>
          </a:prstGeom>
          <a:noFill/>
        </p:spPr>
        <p:txBody>
          <a:bodyPr wrap="square" rtlCol="0">
            <a:spAutoFit/>
          </a:bodyPr>
          <a:lstStyle/>
          <a:p>
            <a:pPr algn="ctr"/>
            <a:r>
              <a:rPr lang="es-ES" dirty="0" smtClean="0"/>
              <a:t> </a:t>
            </a:r>
            <a:endParaRPr lang="es-ES" dirty="0"/>
          </a:p>
        </p:txBody>
      </p:sp>
      <p:sp>
        <p:nvSpPr>
          <p:cNvPr id="39" name="38 CuadroTexto"/>
          <p:cNvSpPr txBox="1"/>
          <p:nvPr/>
        </p:nvSpPr>
        <p:spPr>
          <a:xfrm>
            <a:off x="4932040" y="3429000"/>
            <a:ext cx="3816424" cy="1754326"/>
          </a:xfrm>
          <a:prstGeom prst="rect">
            <a:avLst/>
          </a:prstGeom>
          <a:noFill/>
        </p:spPr>
        <p:txBody>
          <a:bodyPr wrap="square" rtlCol="0">
            <a:spAutoFit/>
          </a:bodyPr>
          <a:lstStyle/>
          <a:p>
            <a:r>
              <a:rPr lang="es-ES" sz="1200" dirty="0" smtClean="0"/>
              <a:t>Puntos básicos a desarrollar:</a:t>
            </a:r>
          </a:p>
          <a:p>
            <a:pPr>
              <a:buFont typeface="Wingdings" pitchFamily="2" charset="2"/>
              <a:buChar char="Ø"/>
            </a:pPr>
            <a:r>
              <a:rPr lang="es-ES" sz="1200" dirty="0" smtClean="0"/>
              <a:t>Locales públicos (establecimientos comerciales ) y su relación con SGAE,AGEDI,AIE,GEDA .. </a:t>
            </a:r>
            <a:r>
              <a:rPr lang="es-ES" sz="1200" dirty="0" err="1" smtClean="0"/>
              <a:t>Etc</a:t>
            </a:r>
            <a:endParaRPr lang="es-ES" sz="1200" dirty="0" smtClean="0"/>
          </a:p>
          <a:p>
            <a:pPr>
              <a:buFont typeface="Wingdings" pitchFamily="2" charset="2"/>
              <a:buChar char="Ø"/>
            </a:pPr>
            <a:r>
              <a:rPr lang="es-ES" sz="1200" dirty="0" smtClean="0"/>
              <a:t>¿Cómo actuar frente a las Entidades de Gestión?</a:t>
            </a:r>
          </a:p>
          <a:p>
            <a:pPr>
              <a:buFont typeface="Wingdings" pitchFamily="2" charset="2"/>
              <a:buChar char="Ø"/>
            </a:pPr>
            <a:r>
              <a:rPr lang="es-ES" sz="1200" dirty="0" smtClean="0"/>
              <a:t>Diferentes  tarifas y su aplicación en: Bares, Cafeterías, Establecimientos Comerciales y Hoteleros, Gimnasios, Centros Comerciales, Bingos …</a:t>
            </a:r>
            <a:r>
              <a:rPr lang="es-ES" sz="1200" dirty="0" err="1" smtClean="0"/>
              <a:t>etc</a:t>
            </a:r>
            <a:endParaRPr lang="es-ES" sz="1200" dirty="0" smtClean="0"/>
          </a:p>
          <a:p>
            <a:pPr>
              <a:buFont typeface="Wingdings" pitchFamily="2" charset="2"/>
              <a:buChar char="Ø"/>
            </a:pPr>
            <a:r>
              <a:rPr lang="es-ES" sz="1200" dirty="0" smtClean="0"/>
              <a:t>Música exenta de pago a las Entidades de Gestión.</a:t>
            </a:r>
          </a:p>
          <a:p>
            <a:pPr>
              <a:buFont typeface="Wingdings" pitchFamily="2" charset="2"/>
              <a:buChar char="Ø"/>
            </a:pPr>
            <a:r>
              <a:rPr lang="es-ES" sz="1200" dirty="0" smtClean="0"/>
              <a:t>Dudas y preguntas </a:t>
            </a:r>
            <a:endParaRPr lang="es-ES" dirty="0"/>
          </a:p>
        </p:txBody>
      </p:sp>
      <p:pic>
        <p:nvPicPr>
          <p:cNvPr id="20" name="19 Imagen" descr="tejido empresarial.jpg"/>
          <p:cNvPicPr>
            <a:picLocks noChangeAspect="1"/>
          </p:cNvPicPr>
          <p:nvPr/>
        </p:nvPicPr>
        <p:blipFill>
          <a:blip r:embed="rId4" cstate="print"/>
          <a:stretch>
            <a:fillRect/>
          </a:stretch>
        </p:blipFill>
        <p:spPr>
          <a:xfrm>
            <a:off x="1835696" y="4842000"/>
            <a:ext cx="2991940" cy="2016000"/>
          </a:xfrm>
          <a:prstGeom prst="rect">
            <a:avLst/>
          </a:prstGeom>
        </p:spPr>
      </p:pic>
      <p:pic>
        <p:nvPicPr>
          <p:cNvPr id="21" name="20 Imagen" descr="ayuntamiento1.png"/>
          <p:cNvPicPr>
            <a:picLocks noChangeAspect="1"/>
          </p:cNvPicPr>
          <p:nvPr/>
        </p:nvPicPr>
        <p:blipFill>
          <a:blip r:embed="rId5" cstate="print"/>
          <a:stretch>
            <a:fillRect/>
          </a:stretch>
        </p:blipFill>
        <p:spPr>
          <a:xfrm>
            <a:off x="2123728" y="1556792"/>
            <a:ext cx="2808000" cy="2808000"/>
          </a:xfrm>
          <a:prstGeom prst="rect">
            <a:avLst/>
          </a:prstGeom>
        </p:spPr>
      </p:pic>
      <p:sp>
        <p:nvSpPr>
          <p:cNvPr id="23" name="22 Flecha arriba y abajo"/>
          <p:cNvSpPr/>
          <p:nvPr/>
        </p:nvSpPr>
        <p:spPr>
          <a:xfrm>
            <a:off x="3491880" y="4221088"/>
            <a:ext cx="72008" cy="79208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isanchez\Desktop\libermusic2.jpg"/>
          <p:cNvPicPr>
            <a:picLocks noChangeAspect="1" noChangeArrowheads="1"/>
          </p:cNvPicPr>
          <p:nvPr/>
        </p:nvPicPr>
        <p:blipFill>
          <a:blip r:embed="rId3" cstate="print"/>
          <a:srcRect/>
          <a:stretch>
            <a:fillRect/>
          </a:stretch>
        </p:blipFill>
        <p:spPr bwMode="auto">
          <a:xfrm>
            <a:off x="323528" y="404664"/>
            <a:ext cx="1435100" cy="1435100"/>
          </a:xfrm>
          <a:prstGeom prst="rect">
            <a:avLst/>
          </a:prstGeom>
          <a:noFill/>
        </p:spPr>
      </p:pic>
      <p:sp>
        <p:nvSpPr>
          <p:cNvPr id="308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85" name="Rectangle 13"/>
          <p:cNvSpPr>
            <a:spLocks noChangeArrowheads="1"/>
          </p:cNvSpPr>
          <p:nvPr/>
        </p:nvSpPr>
        <p:spPr bwMode="auto">
          <a:xfrm>
            <a:off x="0" y="1177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r>
            <a:br>
              <a:rPr kumimoji="0" lang="es-E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br>
            <a:r>
              <a:rPr kumimoji="0" lang="es-E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3086" name="Rectangle 14"/>
          <p:cNvSpPr>
            <a:spLocks noChangeArrowheads="1"/>
          </p:cNvSpPr>
          <p:nvPr/>
        </p:nvSpPr>
        <p:spPr bwMode="auto">
          <a:xfrm>
            <a:off x="0" y="2082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3087" name="Rectangle 15"/>
          <p:cNvSpPr>
            <a:spLocks noChangeArrowheads="1"/>
          </p:cNvSpPr>
          <p:nvPr/>
        </p:nvSpPr>
        <p:spPr bwMode="auto">
          <a:xfrm>
            <a:off x="0" y="508518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88" name="Rectangle 16"/>
          <p:cNvSpPr>
            <a:spLocks noChangeArrowheads="1"/>
          </p:cNvSpPr>
          <p:nvPr/>
        </p:nvSpPr>
        <p:spPr bwMode="auto">
          <a:xfrm>
            <a:off x="0" y="5997575"/>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s-ES"/>
          </a:p>
        </p:txBody>
      </p:sp>
      <p:sp>
        <p:nvSpPr>
          <p:cNvPr id="3089" name="Rectangle 17"/>
          <p:cNvSpPr>
            <a:spLocks noChangeArrowheads="1"/>
          </p:cNvSpPr>
          <p:nvPr/>
        </p:nvSpPr>
        <p:spPr bwMode="auto">
          <a:xfrm>
            <a:off x="0" y="6711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3090" name="Rectangle 18"/>
          <p:cNvSpPr>
            <a:spLocks noChangeArrowheads="1"/>
          </p:cNvSpPr>
          <p:nvPr/>
        </p:nvSpPr>
        <p:spPr bwMode="auto">
          <a:xfrm>
            <a:off x="0" y="8378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3091" name="Rectangle 19"/>
          <p:cNvSpPr>
            <a:spLocks noChangeArrowheads="1"/>
          </p:cNvSpPr>
          <p:nvPr/>
        </p:nvSpPr>
        <p:spPr bwMode="auto">
          <a:xfrm>
            <a:off x="0" y="97885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3095" name="Rectangle 2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96" name="Rectangle 24"/>
          <p:cNvSpPr>
            <a:spLocks noChangeArrowheads="1"/>
          </p:cNvSpPr>
          <p:nvPr/>
        </p:nvSpPr>
        <p:spPr bwMode="auto">
          <a:xfrm>
            <a:off x="0" y="21240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3097" name="Rectangle 25"/>
          <p:cNvSpPr>
            <a:spLocks noChangeArrowheads="1"/>
          </p:cNvSpPr>
          <p:nvPr/>
        </p:nvSpPr>
        <p:spPr bwMode="auto">
          <a:xfrm>
            <a:off x="827584" y="436510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4608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smtClean="0">
                <a:ln>
                  <a:noFill/>
                </a:ln>
                <a:solidFill>
                  <a:schemeClr val="tx1"/>
                </a:solidFill>
                <a:effectLst/>
                <a:latin typeface="Arial" pitchFamily="34" charset="0"/>
                <a:ea typeface="Calibri" pitchFamily="34" charset="0"/>
                <a:cs typeface="Arial" pitchFamily="34" charset="0"/>
              </a:rPr>
              <a:t>                                               </a:t>
            </a: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4813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pic>
        <p:nvPicPr>
          <p:cNvPr id="22" name="21 Imagen" descr="DUDAS Y PREGUNTAS.jpg"/>
          <p:cNvPicPr>
            <a:picLocks noChangeAspect="1"/>
          </p:cNvPicPr>
          <p:nvPr/>
        </p:nvPicPr>
        <p:blipFill>
          <a:blip r:embed="rId4" cstate="print"/>
          <a:stretch>
            <a:fillRect/>
          </a:stretch>
        </p:blipFill>
        <p:spPr>
          <a:xfrm>
            <a:off x="2771800" y="908720"/>
            <a:ext cx="3960000" cy="3960000"/>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1278</TotalTime>
  <Words>810</Words>
  <Application>Microsoft Office PowerPoint</Application>
  <PresentationFormat>Presentación en pantalla (4:3)</PresentationFormat>
  <Paragraphs>135</Paragraphs>
  <Slides>11</Slides>
  <Notes>11</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Solsticio</vt:lpstr>
      <vt:lpstr>Diapositiva 1</vt:lpstr>
      <vt:lpstr>Diapositiva 2</vt:lpstr>
      <vt:lpstr>Diapositiva 3</vt:lpstr>
      <vt:lpstr>Diapositiva 4</vt:lpstr>
      <vt:lpstr>Diapositiva 5</vt:lpstr>
      <vt:lpstr>Diapositiva 6</vt:lpstr>
      <vt:lpstr>Diapositiva 7</vt:lpstr>
      <vt:lpstr>ASESORAMIENTO PREVENTIVO ENCAMINADO A DETERMINAR CON LA SUFICIENTE ANTELACIÓN TODAS LAS ACCIONES QUE DEBEN REALIZARSE POR PARTE DE LA CORPORACIÓN MUNICIPAL CON LAS DIFERENTES ENTIDADES DE GESTIÓN DE PROPIEDAD INTELECTUAL.</vt:lpstr>
      <vt:lpstr>ASESORAMIENTO  ENCAMINADO A SOLUCIONAR POSIBLES CONFLICTOS Y/O RECLAMACIONES CON LAS ENTIDADES DE GESTION DE DERECHOS DE PROPIEDAD INTELECTUAL.</vt:lpstr>
      <vt:lpstr>ENCUENTROS INFORMATIVOS: “ENTIDADES DE GESTIÓN Y SU RELACIÓN CON LAS ACTIVIDADES Y ESTABLECIMIENTOS COMERCIALES DEL MUNICIPIO”</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aisanchez</dc:creator>
  <cp:lastModifiedBy>jesus</cp:lastModifiedBy>
  <cp:revision>245</cp:revision>
  <dcterms:created xsi:type="dcterms:W3CDTF">2010-11-05T17:51:14Z</dcterms:created>
  <dcterms:modified xsi:type="dcterms:W3CDTF">2012-07-24T11:52:22Z</dcterms:modified>
</cp:coreProperties>
</file>